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wdp" ContentType="image/vnd.ms-photo"/>
  <Default Extension="tiff" ContentType="image/tiff"/>
  <Default Extension="xlsx" ContentType="application/vnd.openxmlformats-officedocument.spreadsheetml.sheet"/>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67" r:id="rId2"/>
    <p:sldId id="281" r:id="rId3"/>
    <p:sldId id="295" r:id="rId4"/>
    <p:sldId id="282" r:id="rId5"/>
    <p:sldId id="298" r:id="rId6"/>
    <p:sldId id="280" r:id="rId7"/>
    <p:sldId id="283" r:id="rId8"/>
    <p:sldId id="291" r:id="rId9"/>
    <p:sldId id="292" r:id="rId10"/>
    <p:sldId id="296" r:id="rId11"/>
    <p:sldId id="294" r:id="rId12"/>
    <p:sldId id="285" r:id="rId13"/>
    <p:sldId id="299" r:id="rId14"/>
    <p:sldId id="302" r:id="rId15"/>
    <p:sldId id="286" r:id="rId16"/>
    <p:sldId id="297" r:id="rId17"/>
    <p:sldId id="288" r:id="rId18"/>
    <p:sldId id="289" r:id="rId19"/>
    <p:sldId id="284" r:id="rId20"/>
    <p:sldId id="300" r:id="rId21"/>
    <p:sldId id="30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1073FF38-6F9E-A146-956B-614274035E71}">
          <p14:sldIdLst>
            <p14:sldId id="267"/>
          </p14:sldIdLst>
        </p14:section>
        <p14:section name="Background" id="{41CCF3A0-C54B-5340-A429-122B4F230062}">
          <p14:sldIdLst>
            <p14:sldId id="281"/>
            <p14:sldId id="295"/>
          </p14:sldIdLst>
        </p14:section>
        <p14:section name="Features" id="{E45881A8-670B-264D-A683-D9740B4A336A}">
          <p14:sldIdLst>
            <p14:sldId id="282"/>
            <p14:sldId id="298"/>
          </p14:sldIdLst>
        </p14:section>
        <p14:section name="Workflow Introduction" id="{2F91D935-7B57-A24B-9018-4836B7C89728}">
          <p14:sldIdLst>
            <p14:sldId id="280"/>
          </p14:sldIdLst>
        </p14:section>
        <p14:section name="Data Cleaning" id="{8E843EFB-E9F0-A043-86F3-29C6F8647C0D}">
          <p14:sldIdLst>
            <p14:sldId id="283"/>
            <p14:sldId id="291"/>
            <p14:sldId id="292"/>
            <p14:sldId id="296"/>
            <p14:sldId id="294"/>
          </p14:sldIdLst>
        </p14:section>
        <p14:section name="Exploratory Analysis" id="{6E66D665-1C4E-1141-A5B9-F09BCAD51725}">
          <p14:sldIdLst>
            <p14:sldId id="285"/>
            <p14:sldId id="299"/>
            <p14:sldId id="302"/>
          </p14:sldIdLst>
        </p14:section>
        <p14:section name="Data Wrangling" id="{DE49D796-93D9-C44D-BBD3-341505E9A489}">
          <p14:sldIdLst>
            <p14:sldId id="286"/>
          </p14:sldIdLst>
        </p14:section>
        <p14:section name="Preliminary Models" id="{ED423229-7504-AB48-94C3-041DBA64B53E}">
          <p14:sldIdLst>
            <p14:sldId id="297"/>
          </p14:sldIdLst>
        </p14:section>
        <p14:section name="Feature Engineering / Results Exploration" id="{6E600EC6-0F38-E043-82AE-A758C93F78B0}">
          <p14:sldIdLst>
            <p14:sldId id="288"/>
          </p14:sldIdLst>
        </p14:section>
        <p14:section name="Model Tuning" id="{BCDEC305-5526-DE4F-9E15-695C2F5B46F0}">
          <p14:sldIdLst>
            <p14:sldId id="289"/>
          </p14:sldIdLst>
        </p14:section>
        <p14:section name="Final Summarizations" id="{225FCB2A-DD70-E84E-BA5B-D56869146422}">
          <p14:sldIdLst>
            <p14:sldId id="284"/>
            <p14:sldId id="300"/>
            <p14:sldId id="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60060"/>
    <a:srgbClr val="94AAD8"/>
    <a:srgbClr val="E5F0FF"/>
    <a:srgbClr val="E1A6F3"/>
    <a:srgbClr val="EBE9EC"/>
    <a:srgbClr val="ECEB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97"/>
    <p:restoredTop sz="86418"/>
  </p:normalViewPr>
  <p:slideViewPr>
    <p:cSldViewPr snapToGrid="0" snapToObjects="1">
      <p:cViewPr varScale="1">
        <p:scale>
          <a:sx n="103" d="100"/>
          <a:sy n="103" d="100"/>
        </p:scale>
        <p:origin x="184" y="7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image" Target="../media/image31.pn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cap="small" spc="150" baseline="0">
                <a:solidFill>
                  <a:schemeClr val="accent5">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r>
              <a:rPr lang="en-US" sz="1200" cap="small" baseline="0" dirty="0">
                <a:solidFill>
                  <a:schemeClr val="accent5">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Number of Successful v. Unsuccessful Attacks</a:t>
            </a:r>
          </a:p>
        </c:rich>
      </c:tx>
      <c:layout>
        <c:manualLayout>
          <c:xMode val="edge"/>
          <c:yMode val="edge"/>
          <c:x val="2.5015984344492127E-2"/>
          <c:y val="2.8778934726203562E-2"/>
        </c:manualLayout>
      </c:layout>
      <c:overlay val="0"/>
      <c:spPr>
        <a:noFill/>
        <a:ln>
          <a:noFill/>
        </a:ln>
        <a:effectLst/>
      </c:spPr>
      <c:txPr>
        <a:bodyPr rot="0" spcFirstLastPara="1" vertOverflow="ellipsis" vert="horz" wrap="square" anchor="ctr" anchorCtr="1"/>
        <a:lstStyle/>
        <a:p>
          <a:pPr>
            <a:defRPr sz="1200" b="1" i="0" u="none" strike="noStrike" kern="1200" cap="small" spc="150" baseline="0">
              <a:solidFill>
                <a:schemeClr val="accent5">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title>
    <c:autoTitleDeleted val="0"/>
    <c:plotArea>
      <c:layout/>
      <c:bubbleChart>
        <c:varyColors val="0"/>
        <c:ser>
          <c:idx val="0"/>
          <c:order val="0"/>
          <c:tx>
            <c:strRef>
              <c:f>Sheet1!$B$1</c:f>
              <c:strCache>
                <c:ptCount val="1"/>
                <c:pt idx="0">
                  <c:v>Count</c:v>
                </c:pt>
              </c:strCache>
            </c:strRef>
          </c:tx>
          <c:spPr>
            <a:blipFill>
              <a:blip xmlns:r="http://schemas.openxmlformats.org/officeDocument/2006/relationships" r:embed="rId3"/>
              <a:tile tx="0" ty="0" sx="100000" sy="100000" flip="none" algn="tl"/>
            </a:blipFill>
            <a:ln w="9525" cap="flat" cmpd="sng" algn="ctr">
              <a:solidFill>
                <a:schemeClr val="accent1">
                  <a:alpha val="75000"/>
                </a:schemeClr>
              </a:solidFill>
            </a:ln>
            <a:effectLst>
              <a:innerShdw blurRad="114300">
                <a:schemeClr val="accent1">
                  <a:alpha val="70000"/>
                </a:schemeClr>
              </a:innerShdw>
            </a:effectLst>
          </c:spPr>
          <c:invertIfNegative val="0"/>
          <c:dLbls>
            <c:dLbl>
              <c:idx val="0"/>
              <c:tx>
                <c:rich>
                  <a:bodyPr/>
                  <a:lstStyle/>
                  <a:p>
                    <a:r>
                      <a:rPr lang="en-US" baseline="0" dirty="0"/>
                      <a:t>Unsuccessful, 1,261</a:t>
                    </a:r>
                    <a:endParaRPr lang="en-US" dirty="0"/>
                  </a:p>
                </c:rich>
              </c:tx>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601-D444-B1ED-7859EFDAD3A7}"/>
                </c:ext>
              </c:extLst>
            </c:dLbl>
            <c:dLbl>
              <c:idx val="1"/>
              <c:tx>
                <c:rich>
                  <a:bodyPr/>
                  <a:lstStyle/>
                  <a:p>
                    <a:r>
                      <a:rPr lang="en-US" baseline="0" dirty="0"/>
                      <a:t>Successful, 11,994</a:t>
                    </a:r>
                    <a:endParaRPr lang="en-US" dirty="0"/>
                  </a:p>
                </c:rich>
              </c:tx>
              <c:dLblPos val="r"/>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601-D444-B1ED-7859EFDAD3A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5">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showLegendKey val="0"/>
            <c:showVal val="1"/>
            <c:showCatName val="1"/>
            <c:showSerName val="0"/>
            <c:showPercent val="0"/>
            <c:showBubbleSize val="0"/>
            <c:showLeaderLines val="0"/>
            <c:extLst>
              <c:ext xmlns:c15="http://schemas.microsoft.com/office/drawing/2012/chart" uri="{CE6537A1-D6FC-4f65-9D91-7224C49458BB}">
                <c15:showLeaderLines val="0"/>
              </c:ext>
            </c:extLst>
          </c:dLbls>
          <c:xVal>
            <c:numRef>
              <c:f>Sheet1!$A$2:$A$3</c:f>
              <c:numCache>
                <c:formatCode>General</c:formatCode>
                <c:ptCount val="2"/>
                <c:pt idx="0">
                  <c:v>0.05</c:v>
                </c:pt>
                <c:pt idx="1">
                  <c:v>0.93</c:v>
                </c:pt>
              </c:numCache>
            </c:numRef>
          </c:xVal>
          <c:yVal>
            <c:numRef>
              <c:f>Sheet1!$B$2:$B$3</c:f>
              <c:numCache>
                <c:formatCode>General</c:formatCode>
                <c:ptCount val="2"/>
                <c:pt idx="0">
                  <c:v>1261</c:v>
                </c:pt>
                <c:pt idx="1">
                  <c:v>11994</c:v>
                </c:pt>
              </c:numCache>
            </c:numRef>
          </c:yVal>
          <c:bubbleSize>
            <c:numRef>
              <c:f>Sheet1!$C$2:$C$3</c:f>
              <c:numCache>
                <c:formatCode>General</c:formatCode>
                <c:ptCount val="2"/>
                <c:pt idx="0">
                  <c:v>9.5000000000000001E-2</c:v>
                </c:pt>
                <c:pt idx="1">
                  <c:v>0.90400000000000003</c:v>
                </c:pt>
              </c:numCache>
            </c:numRef>
          </c:bubbleSize>
          <c:bubble3D val="1"/>
          <c:extLst>
            <c:ext xmlns:c16="http://schemas.microsoft.com/office/drawing/2014/chart" uri="{C3380CC4-5D6E-409C-BE32-E72D297353CC}">
              <c16:uniqueId val="{00000000-E601-D444-B1ED-7859EFDAD3A7}"/>
            </c:ext>
          </c:extLst>
        </c:ser>
        <c:dLbls>
          <c:showLegendKey val="0"/>
          <c:showVal val="1"/>
          <c:showCatName val="1"/>
          <c:showSerName val="0"/>
          <c:showPercent val="0"/>
          <c:showBubbleSize val="0"/>
        </c:dLbls>
        <c:bubbleScale val="100"/>
        <c:showNegBubbles val="0"/>
        <c:axId val="920510512"/>
        <c:axId val="970760352"/>
      </c:bubbleChart>
      <c:valAx>
        <c:axId val="920510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70760352"/>
        <c:crosses val="autoZero"/>
        <c:crossBetween val="midCat"/>
      </c:valAx>
      <c:valAx>
        <c:axId val="970760352"/>
        <c:scaling>
          <c:orientation val="minMax"/>
        </c:scaling>
        <c:delete val="1"/>
        <c:axPos val="l"/>
        <c:numFmt formatCode="General" sourceLinked="1"/>
        <c:majorTickMark val="none"/>
        <c:minorTickMark val="none"/>
        <c:tickLblPos val="nextTo"/>
        <c:crossAx val="9205105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r>
              <a:rPr lang="en-US"/>
              <a:t>Type of Attacks</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title>
    <c:autoTitleDeleted val="0"/>
    <c:plotArea>
      <c:layout>
        <c:manualLayout>
          <c:layoutTarget val="inner"/>
          <c:xMode val="edge"/>
          <c:yMode val="edge"/>
          <c:x val="0.20344870887718122"/>
          <c:y val="9.2841398483343565E-2"/>
          <c:w val="0.7131485998456345"/>
          <c:h val="0.49855143523164491"/>
        </c:manualLayout>
      </c:layout>
      <c:barChart>
        <c:barDir val="col"/>
        <c:grouping val="clustered"/>
        <c:varyColors val="0"/>
        <c:ser>
          <c:idx val="0"/>
          <c:order val="0"/>
          <c:tx>
            <c:strRef>
              <c:f>Sheet1!$B$1</c:f>
              <c:strCache>
                <c:ptCount val="1"/>
                <c:pt idx="0">
                  <c:v>Count</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Sheet1!$A$2:$A$10</c:f>
              <c:strCache>
                <c:ptCount val="9"/>
                <c:pt idx="0">
                  <c:v>Bombing/Explosion</c:v>
                </c:pt>
                <c:pt idx="1">
                  <c:v>Armed Assault</c:v>
                </c:pt>
                <c:pt idx="2">
                  <c:v>Hostage Taking/Kidnapping</c:v>
                </c:pt>
                <c:pt idx="3">
                  <c:v>Assassination</c:v>
                </c:pt>
                <c:pt idx="4">
                  <c:v>Facility/Infrastructure Attack</c:v>
                </c:pt>
                <c:pt idx="5">
                  <c:v>Unknown</c:v>
                </c:pt>
                <c:pt idx="6">
                  <c:v>Hostage Taking (Barricade Incident)</c:v>
                </c:pt>
                <c:pt idx="7">
                  <c:v>Unarmed Assault</c:v>
                </c:pt>
                <c:pt idx="8">
                  <c:v>Hijacking</c:v>
                </c:pt>
              </c:strCache>
            </c:strRef>
          </c:cat>
          <c:val>
            <c:numRef>
              <c:f>Sheet1!$B$2:$B$10</c:f>
              <c:numCache>
                <c:formatCode>General</c:formatCode>
                <c:ptCount val="9"/>
                <c:pt idx="0">
                  <c:v>5083</c:v>
                </c:pt>
                <c:pt idx="1">
                  <c:v>3075</c:v>
                </c:pt>
                <c:pt idx="2">
                  <c:v>1756</c:v>
                </c:pt>
                <c:pt idx="3">
                  <c:v>1225</c:v>
                </c:pt>
                <c:pt idx="4">
                  <c:v>1149</c:v>
                </c:pt>
                <c:pt idx="5">
                  <c:v>426</c:v>
                </c:pt>
                <c:pt idx="6">
                  <c:v>302</c:v>
                </c:pt>
                <c:pt idx="7">
                  <c:v>129</c:v>
                </c:pt>
                <c:pt idx="8">
                  <c:v>110</c:v>
                </c:pt>
              </c:numCache>
            </c:numRef>
          </c:val>
          <c:extLst>
            <c:ext xmlns:c16="http://schemas.microsoft.com/office/drawing/2014/chart" uri="{C3380CC4-5D6E-409C-BE32-E72D297353CC}">
              <c16:uniqueId val="{00000000-933D-1B4E-84BC-13304858CA6D}"/>
            </c:ext>
          </c:extLst>
        </c:ser>
        <c:dLbls>
          <c:dLblPos val="outEnd"/>
          <c:showLegendKey val="0"/>
          <c:showVal val="0"/>
          <c:showCatName val="1"/>
          <c:showSerName val="0"/>
          <c:showPercent val="0"/>
          <c:showBubbleSize val="0"/>
        </c:dLbls>
        <c:gapWidth val="444"/>
        <c:overlap val="-90"/>
        <c:axId val="571008688"/>
        <c:axId val="541696400"/>
      </c:barChart>
      <c:catAx>
        <c:axId val="5710086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400000" spcFirstLastPara="1" vertOverflow="ellipsis" wrap="square" anchor="ctr" anchorCtr="1"/>
          <a:lstStyle/>
          <a:p>
            <a:pPr>
              <a:defRPr sz="1064"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crossAx val="541696400"/>
        <c:crosses val="autoZero"/>
        <c:auto val="1"/>
        <c:lblAlgn val="ctr"/>
        <c:lblOffset val="0"/>
        <c:noMultiLvlLbl val="0"/>
      </c:catAx>
      <c:valAx>
        <c:axId val="541696400"/>
        <c:scaling>
          <c:orientation val="minMax"/>
        </c:scaling>
        <c:delete val="1"/>
        <c:axPos val="l"/>
        <c:numFmt formatCode="General" sourceLinked="1"/>
        <c:majorTickMark val="none"/>
        <c:minorTickMark val="none"/>
        <c:tickLblPos val="nextTo"/>
        <c:crossAx val="5710086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accent1">
              <a:lumMod val="75000"/>
            </a:schemeClr>
          </a:solidFill>
          <a:effectLst>
            <a:outerShdw blurRad="50800" dist="38100" dir="8100000" algn="tr" rotWithShape="0">
              <a:schemeClr val="accent6">
                <a:lumMod val="60000"/>
                <a:lumOff val="40000"/>
                <a:alpha val="40000"/>
              </a:schemeClr>
            </a:outerShdw>
          </a:effectLst>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r>
              <a:rPr lang="en-US"/>
              <a:t>Top 10 Specific Targets</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title>
    <c:autoTitleDeleted val="0"/>
    <c:plotArea>
      <c:layout>
        <c:manualLayout>
          <c:layoutTarget val="inner"/>
          <c:xMode val="edge"/>
          <c:yMode val="edge"/>
          <c:x val="0.10820483965483672"/>
          <c:y val="9.7239255443817618E-2"/>
          <c:w val="0.84947567153031356"/>
          <c:h val="0.53403265276430245"/>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Sheet1!$A$2:$A$11</c:f>
              <c:strCache>
                <c:ptCount val="10"/>
                <c:pt idx="0">
                  <c:v>Civilians</c:v>
                </c:pt>
                <c:pt idx="1">
                  <c:v>Comm-Related</c:v>
                </c:pt>
                <c:pt idx="2">
                  <c:v>Unknown</c:v>
                </c:pt>
                <c:pt idx="3">
                  <c:v>Officers</c:v>
                </c:pt>
                <c:pt idx="4">
                  <c:v>Soldiers</c:v>
                </c:pt>
                <c:pt idx="5">
                  <c:v>Village</c:v>
                </c:pt>
                <c:pt idx="6">
                  <c:v>Patrol</c:v>
                </c:pt>
                <c:pt idx="7">
                  <c:v>Mosque</c:v>
                </c:pt>
                <c:pt idx="8">
                  <c:v>Office</c:v>
                </c:pt>
                <c:pt idx="9">
                  <c:v>Checkpoint</c:v>
                </c:pt>
              </c:strCache>
            </c:strRef>
          </c:cat>
          <c:val>
            <c:numRef>
              <c:f>Sheet1!$B$2:$B$11</c:f>
              <c:numCache>
                <c:formatCode>General</c:formatCode>
                <c:ptCount val="10"/>
                <c:pt idx="0">
                  <c:v>560</c:v>
                </c:pt>
                <c:pt idx="1">
                  <c:v>415</c:v>
                </c:pt>
                <c:pt idx="2">
                  <c:v>240</c:v>
                </c:pt>
                <c:pt idx="3">
                  <c:v>127</c:v>
                </c:pt>
                <c:pt idx="4">
                  <c:v>126</c:v>
                </c:pt>
                <c:pt idx="5">
                  <c:v>96</c:v>
                </c:pt>
                <c:pt idx="6">
                  <c:v>89</c:v>
                </c:pt>
                <c:pt idx="7">
                  <c:v>89</c:v>
                </c:pt>
                <c:pt idx="8">
                  <c:v>85</c:v>
                </c:pt>
                <c:pt idx="9">
                  <c:v>84</c:v>
                </c:pt>
              </c:numCache>
            </c:numRef>
          </c:val>
          <c:extLst>
            <c:ext xmlns:c16="http://schemas.microsoft.com/office/drawing/2014/chart" uri="{C3380CC4-5D6E-409C-BE32-E72D297353CC}">
              <c16:uniqueId val="{00000000-0C96-4244-B3BE-ACE5866F062C}"/>
            </c:ext>
          </c:extLst>
        </c:ser>
        <c:dLbls>
          <c:dLblPos val="outEnd"/>
          <c:showLegendKey val="0"/>
          <c:showVal val="1"/>
          <c:showCatName val="0"/>
          <c:showSerName val="0"/>
          <c:showPercent val="0"/>
          <c:showBubbleSize val="0"/>
        </c:dLbls>
        <c:gapWidth val="353"/>
        <c:overlap val="-59"/>
        <c:axId val="543492352"/>
        <c:axId val="570590288"/>
      </c:barChart>
      <c:catAx>
        <c:axId val="5434923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100000" spcFirstLastPara="1" vertOverflow="ellipsis" wrap="square" anchor="ctr" anchorCtr="1"/>
          <a:lstStyle/>
          <a:p>
            <a:pPr>
              <a:defRPr sz="1064"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mn-lt"/>
                <a:ea typeface="+mn-ea"/>
                <a:cs typeface="+mn-cs"/>
              </a:defRPr>
            </a:pPr>
            <a:endParaRPr lang="en-US"/>
          </a:p>
        </c:txPr>
        <c:crossAx val="570590288"/>
        <c:crosses val="autoZero"/>
        <c:auto val="1"/>
        <c:lblAlgn val="ctr"/>
        <c:lblOffset val="0"/>
        <c:noMultiLvlLbl val="0"/>
      </c:catAx>
      <c:valAx>
        <c:axId val="570590288"/>
        <c:scaling>
          <c:orientation val="minMax"/>
        </c:scaling>
        <c:delete val="1"/>
        <c:axPos val="l"/>
        <c:numFmt formatCode="General" sourceLinked="1"/>
        <c:majorTickMark val="none"/>
        <c:minorTickMark val="none"/>
        <c:tickLblPos val="nextTo"/>
        <c:crossAx val="5434923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accent1">
              <a:lumMod val="75000"/>
            </a:schemeClr>
          </a:solidFill>
          <a:effectLst>
            <a:outerShdw blurRad="50800" dist="38100" dir="8100000" algn="tr" rotWithShape="0">
              <a:schemeClr val="accent6">
                <a:lumMod val="60000"/>
                <a:lumOff val="40000"/>
                <a:alpha val="40000"/>
              </a:schemeClr>
            </a:outerShdw>
          </a:effectLst>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dLbls>
          <c:showLegendKey val="0"/>
          <c:showVal val="0"/>
          <c:showCatName val="0"/>
          <c:showSerName val="0"/>
          <c:showPercent val="0"/>
          <c:showBubbleSize val="0"/>
          <c:showLeaderLines val="0"/>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6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r>
              <a:rPr lang="en-US"/>
              <a:t>PCA Selected Features</a:t>
            </a:r>
          </a:p>
        </c:rich>
      </c:tx>
      <c:overlay val="0"/>
      <c:spPr>
        <a:noFill/>
        <a:ln>
          <a:noFill/>
        </a:ln>
        <a:effectLst/>
      </c:spPr>
      <c:txPr>
        <a:bodyPr rot="0" spcFirstLastPara="1" vertOverflow="ellipsis" vert="horz" wrap="square" anchor="ctr" anchorCtr="1"/>
        <a:lstStyle/>
        <a:p>
          <a:pPr>
            <a:defRPr sz="126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title>
    <c:autoTitleDeleted val="0"/>
    <c:plotArea>
      <c:layout>
        <c:manualLayout>
          <c:layoutTarget val="inner"/>
          <c:xMode val="edge"/>
          <c:yMode val="edge"/>
          <c:x val="0.2248581909319908"/>
          <c:y val="0.10373958658045347"/>
          <c:w val="0.51588392382776993"/>
          <c:h val="0.60896812516131171"/>
        </c:manualLayout>
      </c:layout>
      <c:barChart>
        <c:barDir val="col"/>
        <c:grouping val="clustered"/>
        <c:varyColors val="0"/>
        <c:ser>
          <c:idx val="0"/>
          <c:order val="0"/>
          <c:tx>
            <c:strRef>
              <c:f>Sheet1!$B$1</c:f>
              <c:strCache>
                <c:ptCount val="1"/>
                <c:pt idx="0">
                  <c:v>False Positives</c:v>
                </c:pt>
              </c:strCache>
            </c:strRef>
          </c:tx>
          <c:spPr>
            <a:solidFill>
              <a:schemeClr val="accent1">
                <a:lumMod val="75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Sheet1!$B$2:$B$5</c:f>
              <c:numCache>
                <c:formatCode>General</c:formatCode>
                <c:ptCount val="4"/>
                <c:pt idx="0">
                  <c:v>200</c:v>
                </c:pt>
                <c:pt idx="1">
                  <c:v>152</c:v>
                </c:pt>
                <c:pt idx="2">
                  <c:v>216</c:v>
                </c:pt>
                <c:pt idx="3">
                  <c:v>173</c:v>
                </c:pt>
              </c:numCache>
            </c:numRef>
          </c:val>
          <c:extLst>
            <c:ext xmlns:c16="http://schemas.microsoft.com/office/drawing/2014/chart" uri="{C3380CC4-5D6E-409C-BE32-E72D297353CC}">
              <c16:uniqueId val="{00000000-FDC3-EB47-B881-A4F97B7C1F5F}"/>
            </c:ext>
          </c:extLst>
        </c:ser>
        <c:ser>
          <c:idx val="1"/>
          <c:order val="1"/>
          <c:tx>
            <c:strRef>
              <c:f>Sheet1!$C$1</c:f>
              <c:strCache>
                <c:ptCount val="1"/>
                <c:pt idx="0">
                  <c:v>False Negatives</c:v>
                </c:pt>
              </c:strCache>
            </c:strRef>
          </c:tx>
          <c:spPr>
            <a:solidFill>
              <a:schemeClr val="accent5">
                <a:lumMod val="75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Sheet1!$C$2:$C$5</c:f>
              <c:numCache>
                <c:formatCode>General</c:formatCode>
                <c:ptCount val="4"/>
                <c:pt idx="0">
                  <c:v>5</c:v>
                </c:pt>
                <c:pt idx="1">
                  <c:v>38</c:v>
                </c:pt>
                <c:pt idx="2">
                  <c:v>0</c:v>
                </c:pt>
                <c:pt idx="3">
                  <c:v>9</c:v>
                </c:pt>
              </c:numCache>
            </c:numRef>
          </c:val>
          <c:extLst>
            <c:ext xmlns:c16="http://schemas.microsoft.com/office/drawing/2014/chart" uri="{C3380CC4-5D6E-409C-BE32-E72D297353CC}">
              <c16:uniqueId val="{00000001-FDC3-EB47-B881-A4F97B7C1F5F}"/>
            </c:ext>
          </c:extLst>
        </c:ser>
        <c:ser>
          <c:idx val="2"/>
          <c:order val="2"/>
          <c:tx>
            <c:strRef>
              <c:f>Sheet1!$D$1</c:f>
              <c:strCache>
                <c:ptCount val="1"/>
                <c:pt idx="0">
                  <c:v>Balanced Accuracy</c:v>
                </c:pt>
              </c:strCache>
            </c:strRef>
          </c:tx>
          <c:spPr>
            <a:solidFill>
              <a:schemeClr val="accent6">
                <a:lumMod val="60000"/>
                <a:lumOff val="40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Sheet1!$D$2:$D$5</c:f>
              <c:numCache>
                <c:formatCode>General</c:formatCode>
                <c:ptCount val="4"/>
                <c:pt idx="0">
                  <c:v>53.58</c:v>
                </c:pt>
                <c:pt idx="1">
                  <c:v>63.89</c:v>
                </c:pt>
                <c:pt idx="2">
                  <c:v>50</c:v>
                </c:pt>
                <c:pt idx="3">
                  <c:v>59.74</c:v>
                </c:pt>
              </c:numCache>
            </c:numRef>
          </c:val>
          <c:extLst>
            <c:ext xmlns:c16="http://schemas.microsoft.com/office/drawing/2014/chart" uri="{C3380CC4-5D6E-409C-BE32-E72D297353CC}">
              <c16:uniqueId val="{00000000-280F-C343-801D-F66C76E79A3F}"/>
            </c:ext>
          </c:extLst>
        </c:ser>
        <c:dLbls>
          <c:dLblPos val="outEnd"/>
          <c:showLegendKey val="0"/>
          <c:showVal val="1"/>
          <c:showCatName val="0"/>
          <c:showSerName val="0"/>
          <c:showPercent val="0"/>
          <c:showBubbleSize val="0"/>
        </c:dLbls>
        <c:gapWidth val="444"/>
        <c:overlap val="-90"/>
        <c:axId val="605291520"/>
        <c:axId val="577705072"/>
      </c:barChart>
      <c:catAx>
        <c:axId val="6052915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160000" spcFirstLastPara="1" vertOverflow="ellipsis" wrap="square" anchor="ctr" anchorCtr="1"/>
          <a:lstStyle/>
          <a:p>
            <a:pPr>
              <a:defRPr sz="105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crossAx val="577705072"/>
        <c:crosses val="autoZero"/>
        <c:auto val="1"/>
        <c:lblAlgn val="ctr"/>
        <c:lblOffset val="100"/>
        <c:noMultiLvlLbl val="0"/>
      </c:catAx>
      <c:valAx>
        <c:axId val="577705072"/>
        <c:scaling>
          <c:orientation val="minMax"/>
        </c:scaling>
        <c:delete val="1"/>
        <c:axPos val="l"/>
        <c:numFmt formatCode="General" sourceLinked="1"/>
        <c:majorTickMark val="none"/>
        <c:minorTickMark val="none"/>
        <c:tickLblPos val="nextTo"/>
        <c:crossAx val="605291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5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6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r>
              <a:rPr lang="en-US" dirty="0"/>
              <a:t>K-Best Selected Features</a:t>
            </a:r>
          </a:p>
        </c:rich>
      </c:tx>
      <c:layout>
        <c:manualLayout>
          <c:xMode val="edge"/>
          <c:yMode val="edge"/>
          <c:x val="0.3107398829912883"/>
          <c:y val="7.1141484728387975E-3"/>
        </c:manualLayout>
      </c:layout>
      <c:overlay val="0"/>
      <c:spPr>
        <a:noFill/>
        <a:ln>
          <a:noFill/>
        </a:ln>
        <a:effectLst/>
      </c:spPr>
      <c:txPr>
        <a:bodyPr rot="0" spcFirstLastPara="1" vertOverflow="ellipsis" vert="horz" wrap="square" anchor="ctr" anchorCtr="1"/>
        <a:lstStyle/>
        <a:p>
          <a:pPr>
            <a:defRPr sz="126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title>
    <c:autoTitleDeleted val="0"/>
    <c:plotArea>
      <c:layout>
        <c:manualLayout>
          <c:layoutTarget val="inner"/>
          <c:xMode val="edge"/>
          <c:yMode val="edge"/>
          <c:x val="0.29429098785336089"/>
          <c:y val="9.8996830376106917E-2"/>
          <c:w val="0.51588392382776993"/>
          <c:h val="0.56628323086905574"/>
        </c:manualLayout>
      </c:layout>
      <c:barChart>
        <c:barDir val="col"/>
        <c:grouping val="clustered"/>
        <c:varyColors val="0"/>
        <c:ser>
          <c:idx val="0"/>
          <c:order val="0"/>
          <c:tx>
            <c:strRef>
              <c:f>Sheet1!$B$1</c:f>
              <c:strCache>
                <c:ptCount val="1"/>
                <c:pt idx="0">
                  <c:v>False Positives</c:v>
                </c:pt>
              </c:strCache>
            </c:strRef>
          </c:tx>
          <c:spPr>
            <a:solidFill>
              <a:schemeClr val="accent1">
                <a:lumMod val="75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Sheet1!$B$2:$B$5</c:f>
              <c:numCache>
                <c:formatCode>General</c:formatCode>
                <c:ptCount val="4"/>
                <c:pt idx="0">
                  <c:v>197</c:v>
                </c:pt>
                <c:pt idx="1">
                  <c:v>204</c:v>
                </c:pt>
                <c:pt idx="2">
                  <c:v>216</c:v>
                </c:pt>
                <c:pt idx="3">
                  <c:v>196</c:v>
                </c:pt>
              </c:numCache>
            </c:numRef>
          </c:val>
          <c:extLst>
            <c:ext xmlns:c16="http://schemas.microsoft.com/office/drawing/2014/chart" uri="{C3380CC4-5D6E-409C-BE32-E72D297353CC}">
              <c16:uniqueId val="{00000000-7ADF-6A41-8622-9B3346CE1D9E}"/>
            </c:ext>
          </c:extLst>
        </c:ser>
        <c:ser>
          <c:idx val="1"/>
          <c:order val="1"/>
          <c:tx>
            <c:strRef>
              <c:f>Sheet1!$C$1</c:f>
              <c:strCache>
                <c:ptCount val="1"/>
                <c:pt idx="0">
                  <c:v>False Negatives</c:v>
                </c:pt>
              </c:strCache>
            </c:strRef>
          </c:tx>
          <c:spPr>
            <a:solidFill>
              <a:schemeClr val="accent5">
                <a:lumMod val="75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Sheet1!$C$2:$C$5</c:f>
              <c:numCache>
                <c:formatCode>General</c:formatCode>
                <c:ptCount val="4"/>
                <c:pt idx="0">
                  <c:v>4</c:v>
                </c:pt>
                <c:pt idx="1">
                  <c:v>0</c:v>
                </c:pt>
                <c:pt idx="2">
                  <c:v>0</c:v>
                </c:pt>
                <c:pt idx="3">
                  <c:v>5</c:v>
                </c:pt>
              </c:numCache>
            </c:numRef>
          </c:val>
          <c:extLst>
            <c:ext xmlns:c16="http://schemas.microsoft.com/office/drawing/2014/chart" uri="{C3380CC4-5D6E-409C-BE32-E72D297353CC}">
              <c16:uniqueId val="{00000001-7ADF-6A41-8622-9B3346CE1D9E}"/>
            </c:ext>
          </c:extLst>
        </c:ser>
        <c:ser>
          <c:idx val="2"/>
          <c:order val="2"/>
          <c:tx>
            <c:strRef>
              <c:f>Sheet1!$D$1</c:f>
              <c:strCache>
                <c:ptCount val="1"/>
                <c:pt idx="0">
                  <c:v>Balanced Accuracy</c:v>
                </c:pt>
              </c:strCache>
            </c:strRef>
          </c:tx>
          <c:spPr>
            <a:solidFill>
              <a:schemeClr val="accent6">
                <a:lumMod val="60000"/>
                <a:lumOff val="40000"/>
              </a:schemeClr>
            </a:solidFill>
            <a:ln>
              <a:noFill/>
            </a:ln>
            <a:effectLst>
              <a:outerShdw blurRad="50800" dist="38100" dir="8100000" algn="tr" rotWithShape="0">
                <a:schemeClr val="accent1">
                  <a:lumMod val="60000"/>
                  <a:lumOff val="40000"/>
                  <a:alpha val="40000"/>
                </a:schemeClr>
              </a:outerShdw>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50" b="0" i="0" u="none" strike="noStrike" kern="120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Logistic Regressor</c:v>
                </c:pt>
                <c:pt idx="1">
                  <c:v>Random Forest</c:v>
                </c:pt>
                <c:pt idx="2">
                  <c:v>Support Vector</c:v>
                </c:pt>
                <c:pt idx="3">
                  <c:v>Gradient Booster</c:v>
                </c:pt>
              </c:strCache>
            </c:strRef>
          </c:cat>
          <c:val>
            <c:numRef>
              <c:f>Sheet1!$D$2:$D$5</c:f>
              <c:numCache>
                <c:formatCode>General</c:formatCode>
                <c:ptCount val="4"/>
                <c:pt idx="0">
                  <c:v>54.3</c:v>
                </c:pt>
                <c:pt idx="1">
                  <c:v>52.78</c:v>
                </c:pt>
                <c:pt idx="2">
                  <c:v>50</c:v>
                </c:pt>
                <c:pt idx="3">
                  <c:v>54.51</c:v>
                </c:pt>
              </c:numCache>
            </c:numRef>
          </c:val>
          <c:extLst>
            <c:ext xmlns:c16="http://schemas.microsoft.com/office/drawing/2014/chart" uri="{C3380CC4-5D6E-409C-BE32-E72D297353CC}">
              <c16:uniqueId val="{00000002-7ADF-6A41-8622-9B3346CE1D9E}"/>
            </c:ext>
          </c:extLst>
        </c:ser>
        <c:dLbls>
          <c:dLblPos val="outEnd"/>
          <c:showLegendKey val="0"/>
          <c:showVal val="1"/>
          <c:showCatName val="0"/>
          <c:showSerName val="0"/>
          <c:showPercent val="0"/>
          <c:showBubbleSize val="0"/>
        </c:dLbls>
        <c:gapWidth val="444"/>
        <c:overlap val="-90"/>
        <c:axId val="605291520"/>
        <c:axId val="577705072"/>
      </c:barChart>
      <c:catAx>
        <c:axId val="6052915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160000" spcFirstLastPara="1" vertOverflow="ellipsis" wrap="square" anchor="ctr" anchorCtr="1"/>
          <a:lstStyle/>
          <a:p>
            <a:pPr>
              <a:defRPr sz="1050" b="0" i="0" u="none" strike="noStrike" kern="1200" cap="all" spc="120" normalizeH="0"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crossAx val="577705072"/>
        <c:crosses val="autoZero"/>
        <c:auto val="1"/>
        <c:lblAlgn val="ctr"/>
        <c:lblOffset val="100"/>
        <c:noMultiLvlLbl val="0"/>
      </c:catAx>
      <c:valAx>
        <c:axId val="577705072"/>
        <c:scaling>
          <c:orientation val="minMax"/>
        </c:scaling>
        <c:delete val="1"/>
        <c:axPos val="l"/>
        <c:numFmt formatCode="General" sourceLinked="1"/>
        <c:majorTickMark val="none"/>
        <c:minorTickMark val="none"/>
        <c:tickLblPos val="nextTo"/>
        <c:crossAx val="6052915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300" b="0" i="0" u="none" strike="noStrike" kern="1200" cap="small" baseline="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5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0">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styleClr val="auto"/>
    </cs:effectRef>
    <cs:fontRef idx="minor">
      <a:schemeClr val="dk1"/>
    </cs:fontRef>
    <cs:spPr>
      <a:pattFill prst="ltUpDiag">
        <a:fgClr>
          <a:schemeClr val="phClr"/>
        </a:fgClr>
        <a:bgClr>
          <a:schemeClr val="phClr">
            <a:lumMod val="20000"/>
            <a:lumOff val="80000"/>
          </a:schemeClr>
        </a:bgClr>
      </a:pattFill>
      <a:ln w="9525" cap="flat" cmpd="sng" algn="ctr">
        <a:solidFill>
          <a:schemeClr val="phClr">
            <a:alpha val="75000"/>
          </a:schemeClr>
        </a:solidFill>
      </a:ln>
      <a:effectLst>
        <a:innerShdw blurRad="114300">
          <a:schemeClr val="phClr">
            <a:alpha val="70000"/>
          </a:schemeClr>
        </a:innerShdw>
      </a:effectLst>
    </cs:spPr>
  </cs:dataPoint>
  <cs:dataPoint3D>
    <cs:lnRef idx="0"/>
    <cs:fillRef idx="0">
      <cs:styleClr val="auto"/>
    </cs:fillRef>
    <cs:effectRef idx="0"/>
    <cs:fontRef idx="minor">
      <a:schemeClr val="dk1"/>
    </cs:fontRef>
    <cs:spPr>
      <a:pattFill prst="ltUpDiag">
        <a:fgClr>
          <a:schemeClr val="phClr"/>
        </a:fgClr>
        <a:bgClr>
          <a:schemeClr val="phClr">
            <a:lumMod val="20000"/>
            <a:lumOff val="80000"/>
          </a:schemeClr>
        </a:bgClr>
      </a:pattFill>
      <a:ln w="9525" cap="flat" cmpd="sng" algn="ctr">
        <a:solidFill>
          <a:schemeClr val="phClr">
            <a:alpha val="75000"/>
          </a:schemeClr>
        </a:solidFill>
      </a:ln>
      <a:effectLst>
        <a:innerShdw blurRad="114300">
          <a:schemeClr val="phClr">
            <a:alpha val="70000"/>
          </a:scheme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phClr"/>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tiff>
</file>

<file path=ppt/media/image11.png>
</file>

<file path=ppt/media/image12.png>
</file>

<file path=ppt/media/image13.png>
</file>

<file path=ppt/media/image14.png>
</file>

<file path=ppt/media/image15.tiff>
</file>

<file path=ppt/media/image16.tiff>
</file>

<file path=ppt/media/image17.tiff>
</file>

<file path=ppt/media/image18.tiff>
</file>

<file path=ppt/media/image19.tiff>
</file>

<file path=ppt/media/image2.sv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30.tiff>
</file>

<file path=ppt/media/image31.png>
</file>

<file path=ppt/media/image32.tiff>
</file>

<file path=ppt/media/image33.tiff>
</file>

<file path=ppt/media/image34.tiff>
</file>

<file path=ppt/media/image35.tiff>
</file>

<file path=ppt/media/image36.tiff>
</file>

<file path=ppt/media/image37.tiff>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217214-0B88-E44F-81BC-9EF2CF5D16BC}" type="datetimeFigureOut">
              <a:rPr lang="en-US" smtClean="0"/>
              <a:t>11/27/18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9EC2C1-8F02-B24E-98E0-7828CB1E1940}" type="slidenum">
              <a:rPr lang="en-US" smtClean="0"/>
              <a:t>‹#›</a:t>
            </a:fld>
            <a:endParaRPr lang="en-US"/>
          </a:p>
        </p:txBody>
      </p:sp>
    </p:spTree>
    <p:extLst>
      <p:ext uri="{BB962C8B-B14F-4D97-AF65-F5344CB8AC3E}">
        <p14:creationId xmlns:p14="http://schemas.microsoft.com/office/powerpoint/2010/main" val="963118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59EC2C1-8F02-B24E-98E0-7828CB1E1940}" type="slidenum">
              <a:rPr lang="en-US" smtClean="0"/>
              <a:t>1</a:t>
            </a:fld>
            <a:endParaRPr lang="en-US"/>
          </a:p>
        </p:txBody>
      </p:sp>
    </p:spTree>
    <p:extLst>
      <p:ext uri="{BB962C8B-B14F-4D97-AF65-F5344CB8AC3E}">
        <p14:creationId xmlns:p14="http://schemas.microsoft.com/office/powerpoint/2010/main" val="2860229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B0182-FBF1-0545-9F81-068418021C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327D42-D1E1-B246-8C65-7C76CA0792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8F748F-0249-034B-B86A-396CC9924AB7}"/>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58B4B6C9-D352-C044-885F-263AC8A90F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43B7E5-721E-C945-9F23-B416CFDA0C55}"/>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1681054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42360-5C9C-A144-8946-0D29B7A8E6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C5927C-43CA-8943-86E9-808CCA37849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7EEEB-897D-124E-A33C-72951AD493BD}"/>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7A39D16E-7B91-374B-871A-B04B79E569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450D8-91F6-7648-9BEC-7807C141E703}"/>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2323455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DB210B-45D1-F544-9478-EA34AEA40D3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53BA55-8C51-7549-9C9E-94D2848951F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F182A-DBD0-5D4E-8A58-AE1A1B3190B6}"/>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AD395806-5702-C14F-8E83-A000D47DF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1D2E7A-2E92-B74D-BB2A-2C192AAA761F}"/>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2197562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5D0F-C44A-A94F-B14A-AD033C2932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D02D33-7320-7144-893D-DFFC51BAE98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6F8F5D-40D3-F24E-AF05-517E40575C46}"/>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B0987E6F-9AB9-0F49-ADE8-17A8BB7DEC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938F3-C889-CF41-90BD-B47C2251566A}"/>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594956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253A4-5A50-B74A-BBF7-A2D3E29EC9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0347EF-D49E-4340-8E33-6F7F1481D9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D057109-6B76-A748-84F3-E2F30F169781}"/>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7C6B82FC-ADE0-9347-B8F1-2266D86E57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1E33D-B935-3946-A9D8-0508AE410299}"/>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2364184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71511-E939-AF4B-8701-2A4345A28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09D0C1-6A3A-0C42-BEAE-6DE737B68A4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0983A2F-5FCC-AC48-B9BC-298B03BCFE7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E4C13D-464E-DD43-9990-EF15E4FE8F23}"/>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6" name="Footer Placeholder 5">
            <a:extLst>
              <a:ext uri="{FF2B5EF4-FFF2-40B4-BE49-F238E27FC236}">
                <a16:creationId xmlns:a16="http://schemas.microsoft.com/office/drawing/2014/main" id="{76076513-4A1B-6744-9733-FC7C7AAA14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F19102-B754-6D43-B0D2-BA485E4EFCD9}"/>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3767784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D6DE1-ECAA-4640-B150-041D952DA2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3873A6-E98C-574A-B747-44086FBA8D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BBF74C8-C99E-BA4C-A039-EE05EA83373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A6E861-A552-3F41-AAAE-8CC590B628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72700ED-C5B8-0C46-B731-28755AEEDEE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D9C1EF-D96C-124F-AC2D-CB93A6FF6A3C}"/>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8" name="Footer Placeholder 7">
            <a:extLst>
              <a:ext uri="{FF2B5EF4-FFF2-40B4-BE49-F238E27FC236}">
                <a16:creationId xmlns:a16="http://schemas.microsoft.com/office/drawing/2014/main" id="{530CE477-2BE4-DA4D-8310-2A4DF9C495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A99896-F04B-5D4A-81BF-F52B1C951382}"/>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3816347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3EAD7-6D38-1A44-8668-EC40117ED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BB7BF3-DB5C-1C41-82E6-69AE638E179E}"/>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4" name="Footer Placeholder 3">
            <a:extLst>
              <a:ext uri="{FF2B5EF4-FFF2-40B4-BE49-F238E27FC236}">
                <a16:creationId xmlns:a16="http://schemas.microsoft.com/office/drawing/2014/main" id="{27A75489-50E2-BA41-B0CD-86D93E0AB3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D06F63-6B69-1641-AF45-4E8768ABF588}"/>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2538417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52E9C5-7865-4341-BC94-9241804671A2}"/>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3" name="Footer Placeholder 2">
            <a:extLst>
              <a:ext uri="{FF2B5EF4-FFF2-40B4-BE49-F238E27FC236}">
                <a16:creationId xmlns:a16="http://schemas.microsoft.com/office/drawing/2014/main" id="{0768A333-A83A-674B-80EC-07ACED5EDB6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CE380F-EC5E-2C4E-A880-7646D64D0A3A}"/>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84369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3363C-F259-C643-BDF9-346EEB2D26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1B6FCB-45F3-AA49-97B3-EED8301C75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78B468-457F-1B47-9CFB-E5058D5361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5E91B2-DDA4-E546-B20E-98B39FA5B558}"/>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6" name="Footer Placeholder 5">
            <a:extLst>
              <a:ext uri="{FF2B5EF4-FFF2-40B4-BE49-F238E27FC236}">
                <a16:creationId xmlns:a16="http://schemas.microsoft.com/office/drawing/2014/main" id="{721C311A-12CD-6E4E-BECD-D65441D33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A8889-C52C-384F-97BC-3D17742D2925}"/>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3791353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2DFE5-D62C-CD4D-BD71-ED6861A28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BD7CDF-AEED-B942-9109-83DA64665AD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25059D-E8A3-1A45-8977-35B3230CCB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3A4E7F4-3E3E-6843-A70E-DC7C85C0E88C}"/>
              </a:ext>
            </a:extLst>
          </p:cNvPr>
          <p:cNvSpPr>
            <a:spLocks noGrp="1"/>
          </p:cNvSpPr>
          <p:nvPr>
            <p:ph type="dt" sz="half" idx="10"/>
          </p:nvPr>
        </p:nvSpPr>
        <p:spPr/>
        <p:txBody>
          <a:bodyPr/>
          <a:lstStyle/>
          <a:p>
            <a:fld id="{8B207813-0FE9-6F49-8B23-2C93237753BB}" type="datetimeFigureOut">
              <a:rPr lang="en-US" smtClean="0"/>
              <a:t>11/27/18</a:t>
            </a:fld>
            <a:endParaRPr lang="en-US"/>
          </a:p>
        </p:txBody>
      </p:sp>
      <p:sp>
        <p:nvSpPr>
          <p:cNvPr id="6" name="Footer Placeholder 5">
            <a:extLst>
              <a:ext uri="{FF2B5EF4-FFF2-40B4-BE49-F238E27FC236}">
                <a16:creationId xmlns:a16="http://schemas.microsoft.com/office/drawing/2014/main" id="{028AB3AF-CD21-FD44-9104-C490F8EDF3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B341FA-F78F-AE49-9D95-DD5F71D91061}"/>
              </a:ext>
            </a:extLst>
          </p:cNvPr>
          <p:cNvSpPr>
            <a:spLocks noGrp="1"/>
          </p:cNvSpPr>
          <p:nvPr>
            <p:ph type="sldNum" sz="quarter" idx="12"/>
          </p:nvPr>
        </p:nvSpPr>
        <p:spPr/>
        <p:txBody>
          <a:bodyPr/>
          <a:lstStyle/>
          <a:p>
            <a:fld id="{530564B8-17F1-3246-A1A0-9B9632D4E143}" type="slidenum">
              <a:rPr lang="en-US" smtClean="0"/>
              <a:t>‹#›</a:t>
            </a:fld>
            <a:endParaRPr lang="en-US"/>
          </a:p>
        </p:txBody>
      </p:sp>
    </p:spTree>
    <p:extLst>
      <p:ext uri="{BB962C8B-B14F-4D97-AF65-F5344CB8AC3E}">
        <p14:creationId xmlns:p14="http://schemas.microsoft.com/office/powerpoint/2010/main" val="719308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96DAC541-7B7A-43D3-8B79-37D633B846F1}">
                <asvg:svgBlip xmlns:asvg="http://schemas.microsoft.com/office/drawing/2016/SVG/main" r:embed="rId14"/>
              </a:ext>
            </a:extLst>
          </a:blip>
          <a:srcRect/>
          <a:stretch>
            <a:fillRect t="-13000" b="-13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3A940D-2CB5-4044-AB75-FB8FD450A8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4A14D7-D6F3-8246-BBB6-12890D55EA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025EFD-9829-7544-9FC8-D1434ADC90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207813-0FE9-6F49-8B23-2C93237753BB}" type="datetimeFigureOut">
              <a:rPr lang="en-US" smtClean="0"/>
              <a:t>11/27/18</a:t>
            </a:fld>
            <a:endParaRPr lang="en-US"/>
          </a:p>
        </p:txBody>
      </p:sp>
      <p:sp>
        <p:nvSpPr>
          <p:cNvPr id="5" name="Footer Placeholder 4">
            <a:extLst>
              <a:ext uri="{FF2B5EF4-FFF2-40B4-BE49-F238E27FC236}">
                <a16:creationId xmlns:a16="http://schemas.microsoft.com/office/drawing/2014/main" id="{DF36D5FA-E2A3-1E47-800A-8F569437B6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BC7245-4070-D84D-B223-4E3542C935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0564B8-17F1-3246-A1A0-9B9632D4E143}" type="slidenum">
              <a:rPr lang="en-US" smtClean="0"/>
              <a:t>‹#›</a:t>
            </a:fld>
            <a:endParaRPr lang="en-US"/>
          </a:p>
        </p:txBody>
      </p:sp>
    </p:spTree>
    <p:extLst>
      <p:ext uri="{BB962C8B-B14F-4D97-AF65-F5344CB8AC3E}">
        <p14:creationId xmlns:p14="http://schemas.microsoft.com/office/powerpoint/2010/main" val="4291624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tart.umd.edu/Gtd" TargetMode="External"/><Relationship Id="rId5" Type="http://schemas.openxmlformats.org/officeDocument/2006/relationships/hyperlink" Target="http://www.start.umd.edu/gtd/" TargetMode="External"/><Relationship Id="rId4" Type="http://schemas.openxmlformats.org/officeDocument/2006/relationships/hyperlink" Target="http://www.start.umd.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23.tiff"/><Relationship Id="rId3" Type="http://schemas.openxmlformats.org/officeDocument/2006/relationships/image" Target="../media/image21.tiff"/><Relationship Id="rId7" Type="http://schemas.openxmlformats.org/officeDocument/2006/relationships/image" Target="../media/image22.tif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15.tiff"/><Relationship Id="rId9" Type="http://schemas.openxmlformats.org/officeDocument/2006/relationships/image" Target="../media/image24.tiff"/></Relationships>
</file>

<file path=ppt/slides/_rels/slide11.xml.rels><?xml version="1.0" encoding="UTF-8" standalone="yes"?>
<Relationships xmlns="http://schemas.openxmlformats.org/package/2006/relationships"><Relationship Id="rId8" Type="http://schemas.openxmlformats.org/officeDocument/2006/relationships/image" Target="../media/image22.tiff"/><Relationship Id="rId13" Type="http://schemas.openxmlformats.org/officeDocument/2006/relationships/image" Target="../media/image30.tiff"/><Relationship Id="rId3" Type="http://schemas.openxmlformats.org/officeDocument/2006/relationships/image" Target="../media/image25.tiff"/><Relationship Id="rId7" Type="http://schemas.openxmlformats.org/officeDocument/2006/relationships/image" Target="../media/image27.tiff"/><Relationship Id="rId12" Type="http://schemas.openxmlformats.org/officeDocument/2006/relationships/image" Target="../media/image10.tiff"/><Relationship Id="rId2" Type="http://schemas.openxmlformats.org/officeDocument/2006/relationships/image" Target="../media/image24.tiff"/><Relationship Id="rId1" Type="http://schemas.openxmlformats.org/officeDocument/2006/relationships/slideLayout" Target="../slideLayouts/slideLayout2.xml"/><Relationship Id="rId6" Type="http://schemas.openxmlformats.org/officeDocument/2006/relationships/image" Target="../media/image15.tiff"/><Relationship Id="rId11" Type="http://schemas.openxmlformats.org/officeDocument/2006/relationships/image" Target="../media/image9.tiff"/><Relationship Id="rId5" Type="http://schemas.openxmlformats.org/officeDocument/2006/relationships/image" Target="../media/image26.tiff"/><Relationship Id="rId10" Type="http://schemas.openxmlformats.org/officeDocument/2006/relationships/image" Target="../media/image29.tiff"/><Relationship Id="rId4" Type="http://schemas.openxmlformats.org/officeDocument/2006/relationships/image" Target="../media/image23.tiff"/><Relationship Id="rId9" Type="http://schemas.openxmlformats.org/officeDocument/2006/relationships/image" Target="../media/image28.tiff"/></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png"/><Relationship Id="rId7" Type="http://schemas.microsoft.com/office/2007/relationships/hdphoto" Target="../media/hdphoto20.wdp"/><Relationship Id="rId2" Type="http://schemas.openxmlformats.org/officeDocument/2006/relationships/chart" Target="../charts/chart1.xml"/><Relationship Id="rId1" Type="http://schemas.openxmlformats.org/officeDocument/2006/relationships/slideLayout" Target="../slideLayouts/slideLayout2.xml"/><Relationship Id="rId6" Type="http://schemas.microsoft.com/office/2007/relationships/hdphoto" Target="../media/hdphoto19.wdp"/><Relationship Id="rId11" Type="http://schemas.microsoft.com/office/2007/relationships/hdphoto" Target="../media/hdphoto23.wdp"/><Relationship Id="rId5" Type="http://schemas.openxmlformats.org/officeDocument/2006/relationships/image" Target="../media/image11.png"/><Relationship Id="rId10" Type="http://schemas.microsoft.com/office/2007/relationships/hdphoto" Target="../media/hdphoto22.wdp"/><Relationship Id="rId4" Type="http://schemas.microsoft.com/office/2007/relationships/hdphoto" Target="../media/hdphoto18.wdp"/><Relationship Id="rId9" Type="http://schemas.microsoft.com/office/2007/relationships/hdphoto" Target="../media/hdphoto21.wdp"/></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4.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microsoft.com/office/2007/relationships/hdphoto" Target="../media/hdphoto21.wdp"/><Relationship Id="rId13" Type="http://schemas.openxmlformats.org/officeDocument/2006/relationships/image" Target="../media/image7.tiff"/><Relationship Id="rId3" Type="http://schemas.microsoft.com/office/2007/relationships/hdphoto" Target="../media/hdphoto18.wdp"/><Relationship Id="rId7" Type="http://schemas.openxmlformats.org/officeDocument/2006/relationships/image" Target="../media/image5.png"/><Relationship Id="rId12" Type="http://schemas.openxmlformats.org/officeDocument/2006/relationships/image" Target="../media/image15.tiff"/><Relationship Id="rId2" Type="http://schemas.openxmlformats.org/officeDocument/2006/relationships/image" Target="../media/image6.png"/><Relationship Id="rId16" Type="http://schemas.openxmlformats.org/officeDocument/2006/relationships/image" Target="../media/image23.tiff"/><Relationship Id="rId1" Type="http://schemas.openxmlformats.org/officeDocument/2006/relationships/slideLayout" Target="../slideLayouts/slideLayout2.xml"/><Relationship Id="rId6" Type="http://schemas.microsoft.com/office/2007/relationships/hdphoto" Target="../media/hdphoto20.wdp"/><Relationship Id="rId11" Type="http://schemas.openxmlformats.org/officeDocument/2006/relationships/image" Target="../media/image34.tiff"/><Relationship Id="rId5" Type="http://schemas.microsoft.com/office/2007/relationships/hdphoto" Target="../media/hdphoto19.wdp"/><Relationship Id="rId15" Type="http://schemas.openxmlformats.org/officeDocument/2006/relationships/image" Target="../media/image22.tiff"/><Relationship Id="rId10" Type="http://schemas.microsoft.com/office/2007/relationships/hdphoto" Target="../media/hdphoto23.wdp"/><Relationship Id="rId4" Type="http://schemas.openxmlformats.org/officeDocument/2006/relationships/image" Target="../media/image11.png"/><Relationship Id="rId9" Type="http://schemas.microsoft.com/office/2007/relationships/hdphoto" Target="../media/hdphoto22.wdp"/><Relationship Id="rId14" Type="http://schemas.openxmlformats.org/officeDocument/2006/relationships/image" Target="../media/image8.tiff"/></Relationships>
</file>

<file path=ppt/slides/_rels/slide16.xml.rels><?xml version="1.0" encoding="UTF-8" standalone="yes"?>
<Relationships xmlns="http://schemas.openxmlformats.org/package/2006/relationships"><Relationship Id="rId8" Type="http://schemas.microsoft.com/office/2007/relationships/hdphoto" Target="../media/hdphoto4.wdp"/><Relationship Id="rId13" Type="http://schemas.microsoft.com/office/2007/relationships/hdphoto" Target="../media/hdphoto20.wdp"/><Relationship Id="rId3" Type="http://schemas.openxmlformats.org/officeDocument/2006/relationships/chart" Target="../charts/chart6.xml"/><Relationship Id="rId7" Type="http://schemas.openxmlformats.org/officeDocument/2006/relationships/image" Target="../media/image6.png"/><Relationship Id="rId12" Type="http://schemas.microsoft.com/office/2007/relationships/hdphoto" Target="../media/hdphoto19.wdp"/><Relationship Id="rId2" Type="http://schemas.openxmlformats.org/officeDocument/2006/relationships/chart" Target="../charts/chart5.xml"/><Relationship Id="rId16" Type="http://schemas.microsoft.com/office/2007/relationships/hdphoto" Target="../media/hdphoto23.wdp"/><Relationship Id="rId1" Type="http://schemas.openxmlformats.org/officeDocument/2006/relationships/slideLayout" Target="../slideLayouts/slideLayout2.xml"/><Relationship Id="rId6" Type="http://schemas.microsoft.com/office/2007/relationships/hdphoto" Target="../media/hdphoto3.wdp"/><Relationship Id="rId11" Type="http://schemas.openxmlformats.org/officeDocument/2006/relationships/image" Target="../media/image11.png"/><Relationship Id="rId5" Type="http://schemas.openxmlformats.org/officeDocument/2006/relationships/image" Target="../media/image5.png"/><Relationship Id="rId15" Type="http://schemas.microsoft.com/office/2007/relationships/hdphoto" Target="../media/hdphoto22.wdp"/><Relationship Id="rId10" Type="http://schemas.microsoft.com/office/2007/relationships/hdphoto" Target="../media/hdphoto18.wdp"/><Relationship Id="rId4" Type="http://schemas.openxmlformats.org/officeDocument/2006/relationships/chart" Target="../charts/chart7.xml"/><Relationship Id="rId9" Type="http://schemas.microsoft.com/office/2007/relationships/hdphoto" Target="../media/hdphoto5.wdp"/><Relationship Id="rId14" Type="http://schemas.microsoft.com/office/2007/relationships/hdphoto" Target="../media/hdphoto21.wdp"/></Relationships>
</file>

<file path=ppt/slides/_rels/slide17.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7.tiff"/><Relationship Id="rId2" Type="http://schemas.openxmlformats.org/officeDocument/2006/relationships/image" Target="../media/image35.tiff"/><Relationship Id="rId1" Type="http://schemas.openxmlformats.org/officeDocument/2006/relationships/slideLayout" Target="../slideLayouts/slideLayout2.xml"/><Relationship Id="rId6" Type="http://schemas.openxmlformats.org/officeDocument/2006/relationships/image" Target="../media/image37.tiff"/><Relationship Id="rId5" Type="http://schemas.openxmlformats.org/officeDocument/2006/relationships/image" Target="../media/image10.tiff"/><Relationship Id="rId4" Type="http://schemas.openxmlformats.org/officeDocument/2006/relationships/image" Target="../media/image36.tiff"/></Relationships>
</file>

<file path=ppt/slides/_rels/slide18.xml.rels><?xml version="1.0" encoding="UTF-8" standalone="yes"?>
<Relationships xmlns="http://schemas.openxmlformats.org/package/2006/relationships"><Relationship Id="rId8" Type="http://schemas.microsoft.com/office/2007/relationships/hdphoto" Target="../media/hdphoto16.wdp"/><Relationship Id="rId3" Type="http://schemas.microsoft.com/office/2007/relationships/hdphoto" Target="../media/hdphoto14.wdp"/><Relationship Id="rId7"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2.xml"/><Relationship Id="rId6" Type="http://schemas.microsoft.com/office/2007/relationships/hdphoto" Target="../media/hdphoto15.wdp"/><Relationship Id="rId5" Type="http://schemas.openxmlformats.org/officeDocument/2006/relationships/image" Target="../media/image5.png"/><Relationship Id="rId4" Type="http://schemas.microsoft.com/office/2007/relationships/hdphoto" Target="../media/hdphoto7.wdp"/><Relationship Id="rId9" Type="http://schemas.microsoft.com/office/2007/relationships/hdphoto" Target="../media/hdphoto17.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5.png"/><Relationship Id="rId7"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 Id="rId9" Type="http://schemas.microsoft.com/office/2007/relationships/hdphoto" Target="../media/hdphoto5.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achinelearningmastery.com/feature-selection-machine-learning-python/" TargetMode="External"/><Relationship Id="rId2" Type="http://schemas.openxmlformats.org/officeDocument/2006/relationships/hyperlink" Target="https://www.analyticsvidhya.com/blog/2017/06/a-comprehensive-guide-for-linear-ridge-and-lasso-regression/" TargetMode="External"/><Relationship Id="rId1" Type="http://schemas.openxmlformats.org/officeDocument/2006/relationships/slideLayout" Target="../slideLayouts/slideLayout2.xml"/><Relationship Id="rId5" Type="http://schemas.openxmlformats.org/officeDocument/2006/relationships/hyperlink" Target="https://stackoverflow.com/questions/40993626/list-memory-usage-in-ipython-and-jupyter" TargetMode="External"/><Relationship Id="rId4" Type="http://schemas.openxmlformats.org/officeDocument/2006/relationships/hyperlink" Target="https://medium.com/@pushkarmandot/what-is-the-significance-of-c-value-in-support-vector-machine-28224e852c5a"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tiff"/><Relationship Id="rId3" Type="http://schemas.microsoft.com/office/2007/relationships/hdphoto" Target="../media/hdphoto4.wdp"/><Relationship Id="rId7" Type="http://schemas.openxmlformats.org/officeDocument/2006/relationships/hyperlink" Target="https://www.start.umd.edu/gtd/downloads/Codebook.pdf" TargetMode="Externa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hyperlink" Target="https://www.start.umd.edu/gtd/" TargetMode="External"/><Relationship Id="rId11" Type="http://schemas.openxmlformats.org/officeDocument/2006/relationships/image" Target="../media/image10.tiff"/><Relationship Id="rId5" Type="http://schemas.microsoft.com/office/2007/relationships/hdphoto" Target="../media/hdphoto3.wdp"/><Relationship Id="rId10" Type="http://schemas.openxmlformats.org/officeDocument/2006/relationships/image" Target="../media/image9.tiff"/><Relationship Id="rId4" Type="http://schemas.openxmlformats.org/officeDocument/2006/relationships/image" Target="../media/image5.png"/><Relationship Id="rId9"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start.umd.edu/gtd/downloads/Codebook.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6.wdp"/><Relationship Id="rId7" Type="http://schemas.openxmlformats.org/officeDocument/2006/relationships/image" Target="../media/image5.png"/><Relationship Id="rId12" Type="http://schemas.microsoft.com/office/2007/relationships/hdphoto" Target="../media/hdphoto12.wdp"/><Relationship Id="rId2" Type="http://schemas.openxmlformats.org/officeDocument/2006/relationships/image" Target="../media/image6.png"/><Relationship Id="rId1" Type="http://schemas.openxmlformats.org/officeDocument/2006/relationships/slideLayout" Target="../slideLayouts/slideLayout2.xml"/><Relationship Id="rId6" Type="http://schemas.microsoft.com/office/2007/relationships/hdphoto" Target="../media/hdphoto8.wdp"/><Relationship Id="rId11" Type="http://schemas.openxmlformats.org/officeDocument/2006/relationships/image" Target="../media/image12.png"/><Relationship Id="rId5" Type="http://schemas.microsoft.com/office/2007/relationships/hdphoto" Target="../media/hdphoto7.wdp"/><Relationship Id="rId10" Type="http://schemas.microsoft.com/office/2007/relationships/hdphoto" Target="../media/hdphoto11.wdp"/><Relationship Id="rId4" Type="http://schemas.openxmlformats.org/officeDocument/2006/relationships/image" Target="../media/image11.png"/><Relationship Id="rId9" Type="http://schemas.microsoft.com/office/2007/relationships/hdphoto" Target="../media/hdphoto10.wdp"/></Relationships>
</file>

<file path=ppt/slides/_rels/slide7.xml.rels><?xml version="1.0" encoding="UTF-8" standalone="yes"?>
<Relationships xmlns="http://schemas.openxmlformats.org/package/2006/relationships"><Relationship Id="rId8" Type="http://schemas.microsoft.com/office/2007/relationships/hdphoto" Target="../media/hdphoto15.wdp"/><Relationship Id="rId3" Type="http://schemas.microsoft.com/office/2007/relationships/hdphoto" Target="../media/hdphoto13.wdp"/><Relationship Id="rId7"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6" Type="http://schemas.microsoft.com/office/2007/relationships/hdphoto" Target="../media/hdphoto7.wdp"/><Relationship Id="rId5" Type="http://schemas.microsoft.com/office/2007/relationships/hdphoto" Target="../media/hdphoto14.wdp"/><Relationship Id="rId10" Type="http://schemas.microsoft.com/office/2007/relationships/hdphoto" Target="../media/hdphoto17.wdp"/><Relationship Id="rId4" Type="http://schemas.openxmlformats.org/officeDocument/2006/relationships/image" Target="../media/image11.png"/><Relationship Id="rId9" Type="http://schemas.microsoft.com/office/2007/relationships/hdphoto" Target="../media/hdphoto16.wdp"/></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16.tiff"/><Relationship Id="rId4" Type="http://schemas.openxmlformats.org/officeDocument/2006/relationships/image" Target="../media/image15.tiff"/></Relationships>
</file>

<file path=ppt/slides/_rels/slide9.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7.tiff"/><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A53EAAD-A2E4-2D4F-A283-08FCBE64B9B6}"/>
              </a:ext>
            </a:extLst>
          </p:cNvPr>
          <p:cNvPicPr>
            <a:picLocks noChangeAspect="1"/>
          </p:cNvPicPr>
          <p:nvPr/>
        </p:nvPicPr>
        <p:blipFill>
          <a:blip r:embed="rId3">
            <a:alphaModFix amt="20000"/>
            <a:extLst>
              <a:ext uri="{BEBA8EAE-BF5A-486C-A8C5-ECC9F3942E4B}">
                <a14:imgProps xmlns:a14="http://schemas.microsoft.com/office/drawing/2010/main">
                  <a14:imgLayer>
                    <a14:imgEffect>
                      <a14:sharpenSoften amount="99000"/>
                    </a14:imgEffect>
                  </a14:imgLayer>
                </a14:imgProps>
              </a:ext>
            </a:extLst>
          </a:blip>
          <a:stretch>
            <a:fillRect/>
          </a:stretch>
        </p:blipFill>
        <p:spPr>
          <a:xfrm>
            <a:off x="404082" y="0"/>
            <a:ext cx="11289097" cy="7407781"/>
          </a:xfrm>
          <a:prstGeom prst="rect">
            <a:avLst/>
          </a:prstGeom>
        </p:spPr>
      </p:pic>
      <p:sp>
        <p:nvSpPr>
          <p:cNvPr id="4" name="Title 1">
            <a:extLst>
              <a:ext uri="{FF2B5EF4-FFF2-40B4-BE49-F238E27FC236}">
                <a16:creationId xmlns:a16="http://schemas.microsoft.com/office/drawing/2014/main" id="{092D390F-A9D7-CA4C-9821-9DF22C6C72A8}"/>
              </a:ext>
            </a:extLst>
          </p:cNvPr>
          <p:cNvSpPr txBox="1">
            <a:spLocks/>
          </p:cNvSpPr>
          <p:nvPr/>
        </p:nvSpPr>
        <p:spPr>
          <a:xfrm>
            <a:off x="284204" y="621925"/>
            <a:ext cx="11528854" cy="1502681"/>
          </a:xfrm>
          <a:prstGeom prst="rect">
            <a:avLst/>
          </a:prstGeom>
          <a:ln>
            <a:noFill/>
          </a:ln>
          <a:effectLst>
            <a:outerShdw blurRad="50800" dist="38100" dir="8100000" sx="99000" sy="99000" algn="tr" rotWithShape="0">
              <a:schemeClr val="accent6">
                <a:lumMod val="60000"/>
                <a:lumOff val="40000"/>
                <a:alpha val="47000"/>
              </a:schemeClr>
            </a:outerShdw>
          </a:effectLst>
        </p:spPr>
        <p:txBody>
          <a:bodyPr vert="horz" wrap="square" lIns="91440" tIns="45720" rIns="91440" bIns="45720" rtlCol="0" anchor="ctr" anchorCtr="1">
            <a:normAutofit/>
            <a:scene3d>
              <a:camera prst="orthographicFront">
                <a:rot lat="0" lon="0" rev="0"/>
              </a:camera>
              <a:lightRig rig="threePt" dir="t"/>
            </a:scene3d>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cap="small" dirty="0">
                <a:ln w="12700" cap="flat" cmpd="sng">
                  <a:solidFill>
                    <a:schemeClr val="tx1">
                      <a:alpha val="14000"/>
                    </a:schemeClr>
                  </a:solidFill>
                </a:ln>
                <a:solidFill>
                  <a:schemeClr val="accent1">
                    <a:lumMod val="50000"/>
                  </a:schemeClr>
                </a:solidFill>
                <a:effectLst>
                  <a:outerShdw blurRad="50800" dist="38100" dir="8100000" algn="tr" rotWithShape="0">
                    <a:prstClr val="black">
                      <a:alpha val="40000"/>
                    </a:prstClr>
                  </a:outerShdw>
                </a:effectLst>
                <a:latin typeface="News Gothic MT" panose="020B0503020103020203" pitchFamily="34" charset="0"/>
                <a:ea typeface="Microsoft YaHei Light" panose="020B0502040204020203" pitchFamily="34" charset="-122"/>
                <a:cs typeface="Latha" panose="020B0604020202020204" pitchFamily="34" charset="0"/>
              </a:rPr>
              <a:t>Predicting the success of cyber-related </a:t>
            </a:r>
            <a:br>
              <a:rPr lang="en-US" sz="4000" cap="small" dirty="0">
                <a:ln w="12700" cap="flat" cmpd="sng">
                  <a:solidFill>
                    <a:schemeClr val="tx1">
                      <a:alpha val="14000"/>
                    </a:schemeClr>
                  </a:solidFill>
                </a:ln>
                <a:solidFill>
                  <a:schemeClr val="accent1">
                    <a:lumMod val="50000"/>
                  </a:schemeClr>
                </a:solidFill>
                <a:effectLst>
                  <a:outerShdw blurRad="50800" dist="38100" dir="8100000" algn="tr" rotWithShape="0">
                    <a:prstClr val="black">
                      <a:alpha val="40000"/>
                    </a:prstClr>
                  </a:outerShdw>
                </a:effectLst>
                <a:latin typeface="News Gothic MT" panose="020B0503020103020203" pitchFamily="34" charset="0"/>
                <a:ea typeface="Microsoft YaHei Light" panose="020B0502040204020203" pitchFamily="34" charset="-122"/>
                <a:cs typeface="Latha" panose="020B0604020202020204" pitchFamily="34" charset="0"/>
              </a:rPr>
            </a:br>
            <a:r>
              <a:rPr lang="en-US" sz="4000" cap="small" dirty="0">
                <a:ln w="12700" cap="flat" cmpd="sng">
                  <a:solidFill>
                    <a:schemeClr val="tx1">
                      <a:alpha val="14000"/>
                    </a:schemeClr>
                  </a:solidFill>
                </a:ln>
                <a:solidFill>
                  <a:schemeClr val="accent1">
                    <a:lumMod val="50000"/>
                  </a:schemeClr>
                </a:solidFill>
                <a:effectLst>
                  <a:outerShdw blurRad="50800" dist="38100" dir="8100000" algn="tr" rotWithShape="0">
                    <a:prstClr val="black">
                      <a:alpha val="40000"/>
                    </a:prstClr>
                  </a:outerShdw>
                </a:effectLst>
                <a:latin typeface="News Gothic MT" panose="020B0503020103020203" pitchFamily="34" charset="0"/>
                <a:ea typeface="Microsoft YaHei Light" panose="020B0502040204020203" pitchFamily="34" charset="-122"/>
                <a:cs typeface="Latha" panose="020B0604020202020204" pitchFamily="34" charset="0"/>
              </a:rPr>
              <a:t>Terrorist Attacks</a:t>
            </a:r>
          </a:p>
        </p:txBody>
      </p:sp>
      <p:sp>
        <p:nvSpPr>
          <p:cNvPr id="5" name="Subtitle 2">
            <a:extLst>
              <a:ext uri="{FF2B5EF4-FFF2-40B4-BE49-F238E27FC236}">
                <a16:creationId xmlns:a16="http://schemas.microsoft.com/office/drawing/2014/main" id="{05E3D4EF-62C4-5843-A94F-E086FCF36DB0}"/>
              </a:ext>
            </a:extLst>
          </p:cNvPr>
          <p:cNvSpPr txBox="1">
            <a:spLocks/>
          </p:cNvSpPr>
          <p:nvPr/>
        </p:nvSpPr>
        <p:spPr>
          <a:xfrm>
            <a:off x="729049" y="2780270"/>
            <a:ext cx="10941284" cy="1620750"/>
          </a:xfrm>
          <a:prstGeom prst="rect">
            <a:avLst/>
          </a:prstGeom>
          <a:effectLst>
            <a:outerShdw blurRad="50800" dist="38100" dir="8100000" sx="99000" sy="99000" algn="tr" rotWithShape="0">
              <a:schemeClr val="accent6">
                <a:lumMod val="60000"/>
                <a:lumOff val="40000"/>
                <a:alpha val="48000"/>
              </a:schemeClr>
            </a:outerShdw>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cap="small" dirty="0">
                <a:ln w="28575">
                  <a:noFill/>
                </a:ln>
                <a:solidFill>
                  <a:schemeClr val="accent1">
                    <a:lumMod val="50000"/>
                  </a:schemeClr>
                </a:solidFill>
                <a:effectLst>
                  <a:outerShdw blurRad="50800" dist="38100" dir="8100000" algn="tr" rotWithShape="0">
                    <a:schemeClr val="tx1">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Using the Global Terrorism Database provided by START at the University of Maryland:</a:t>
            </a:r>
          </a:p>
          <a:p>
            <a:pPr marL="0" indent="0" algn="ctr">
              <a:buNone/>
            </a:pPr>
            <a:r>
              <a:rPr lang="en-US" cap="small" dirty="0">
                <a:ln w="2540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4">
                  <a:extLst>
                    <a:ext uri="{A12FA001-AC4F-418D-AE19-62706E023703}">
                      <ahyp:hlinkClr xmlns:ahyp="http://schemas.microsoft.com/office/drawing/2018/hyperlinkcolor" val="tx"/>
                    </a:ext>
                  </a:extLst>
                </a:hlinkClick>
              </a:rPr>
              <a:t>http://www.start.umd.edu/</a:t>
            </a:r>
            <a:r>
              <a:rPr lang="en-US" cap="small" dirty="0" err="1">
                <a:ln w="2540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5">
                  <a:extLst>
                    <a:ext uri="{A12FA001-AC4F-418D-AE19-62706E023703}">
                      <ahyp:hlinkClr xmlns:ahyp="http://schemas.microsoft.com/office/drawing/2018/hyperlinkcolor" val="tx"/>
                    </a:ext>
                  </a:extLst>
                </a:hlinkClick>
              </a:rPr>
              <a:t>gtd</a:t>
            </a:r>
            <a:r>
              <a:rPr lang="en-US" cap="small" dirty="0">
                <a:ln w="2540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5">
                  <a:extLst>
                    <a:ext uri="{A12FA001-AC4F-418D-AE19-62706E023703}">
                      <ahyp:hlinkClr xmlns:ahyp="http://schemas.microsoft.com/office/drawing/2018/hyperlinkcolor" val="tx"/>
                    </a:ext>
                  </a:extLst>
                </a:hlinkClick>
              </a:rPr>
              <a:t>/</a:t>
            </a:r>
            <a:endParaRPr lang="en-US" cap="small" dirty="0">
              <a:ln w="2540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6" name="TextBox 5">
            <a:extLst>
              <a:ext uri="{FF2B5EF4-FFF2-40B4-BE49-F238E27FC236}">
                <a16:creationId xmlns:a16="http://schemas.microsoft.com/office/drawing/2014/main" id="{F1A79393-FA4C-9A45-BD42-3725FD4F7C7F}"/>
              </a:ext>
            </a:extLst>
          </p:cNvPr>
          <p:cNvSpPr txBox="1"/>
          <p:nvPr/>
        </p:nvSpPr>
        <p:spPr>
          <a:xfrm>
            <a:off x="729049" y="5511462"/>
            <a:ext cx="10941284" cy="923330"/>
          </a:xfrm>
          <a:prstGeom prst="rect">
            <a:avLst/>
          </a:prstGeom>
          <a:noFill/>
          <a:ln>
            <a:noFill/>
          </a:ln>
        </p:spPr>
        <p:txBody>
          <a:bodyPr wrap="square" rtlCol="0">
            <a:spAutoFit/>
          </a:bodyPr>
          <a:lstStyle/>
          <a:p>
            <a:r>
              <a:rPr lang="en-US" cap="small" dirty="0">
                <a:ln w="3175">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rPr>
              <a:t>Citation: </a:t>
            </a:r>
            <a:r>
              <a:rPr lang="en-US" cap="small" dirty="0">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4">
                  <a:extLst>
                    <a:ext uri="{A12FA001-AC4F-418D-AE19-62706E023703}">
                      <ahyp:hlinkClr xmlns:ahyp="http://schemas.microsoft.com/office/drawing/2018/hyperlinkcolor" val="tx"/>
                    </a:ext>
                  </a:extLst>
                </a:hlinkClick>
              </a:rPr>
              <a:t>National Consortium For The Study Of Terrorism And Responses To Terrorism (Start). </a:t>
            </a:r>
            <a:r>
              <a:rPr lang="en-US" cap="small" dirty="0">
                <a:ln w="3175">
                  <a:solidFill>
                    <a:schemeClr val="tx1">
                      <a:alpha val="30000"/>
                    </a:schemeClr>
                  </a:solidFill>
                </a:ln>
                <a:solidFill>
                  <a:schemeClr val="accent1">
                    <a:lumMod val="75000"/>
                  </a:schemeClr>
                </a:solidFill>
                <a:latin typeface="News Gothic MT" panose="020B0503020103020203" pitchFamily="34" charset="0"/>
                <a:ea typeface="Microsoft YaHei Light" panose="020B0502040204020203" pitchFamily="34" charset="-122"/>
                <a:cs typeface="Latha" panose="020B0604020202020204" pitchFamily="34" charset="0"/>
              </a:rPr>
              <a:t>(2018). Global Terrorism Database [Data File]. Retrieved From </a:t>
            </a:r>
            <a:r>
              <a:rPr lang="en-US" cap="small" dirty="0">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6">
                  <a:extLst>
                    <a:ext uri="{A12FA001-AC4F-418D-AE19-62706E023703}">
                      <ahyp:hlinkClr xmlns:ahyp="http://schemas.microsoft.com/office/drawing/2018/hyperlinkcolor" val="tx"/>
                    </a:ext>
                  </a:extLst>
                </a:hlinkClick>
              </a:rPr>
              <a:t>Https://</a:t>
            </a:r>
            <a:r>
              <a:rPr lang="en-US" cap="small" dirty="0" err="1">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6">
                  <a:extLst>
                    <a:ext uri="{A12FA001-AC4F-418D-AE19-62706E023703}">
                      <ahyp:hlinkClr xmlns:ahyp="http://schemas.microsoft.com/office/drawing/2018/hyperlinkcolor" val="tx"/>
                    </a:ext>
                  </a:extLst>
                </a:hlinkClick>
              </a:rPr>
              <a:t>Www.Start.Umd.Edu</a:t>
            </a:r>
            <a:r>
              <a:rPr lang="en-US" cap="small" dirty="0">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6">
                  <a:extLst>
                    <a:ext uri="{A12FA001-AC4F-418D-AE19-62706E023703}">
                      <ahyp:hlinkClr xmlns:ahyp="http://schemas.microsoft.com/office/drawing/2018/hyperlinkcolor" val="tx"/>
                    </a:ext>
                  </a:extLst>
                </a:hlinkClick>
              </a:rPr>
              <a:t>/</a:t>
            </a:r>
            <a:r>
              <a:rPr lang="en-US" cap="small" dirty="0" err="1">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hlinkClick r:id="rId6">
                  <a:extLst>
                    <a:ext uri="{A12FA001-AC4F-418D-AE19-62706E023703}">
                      <ahyp:hlinkClr xmlns:ahyp="http://schemas.microsoft.com/office/drawing/2018/hyperlinkcolor" val="tx"/>
                    </a:ext>
                  </a:extLst>
                </a:hlinkClick>
              </a:rPr>
              <a:t>Gtd</a:t>
            </a:r>
            <a:endParaRPr lang="en-US" cap="small" dirty="0">
              <a:ln w="6350">
                <a:noFill/>
              </a:ln>
              <a:solidFill>
                <a:schemeClr val="accent2">
                  <a:lumMod val="75000"/>
                </a:schemeClr>
              </a:solidFill>
              <a:latin typeface="News Gothic MT" panose="020B0503020103020203" pitchFamily="34" charset="0"/>
              <a:ea typeface="Microsoft YaHei Light" panose="020B0502040204020203" pitchFamily="34" charset="-122"/>
              <a:cs typeface="Latha" panose="020B0604020202020204" pitchFamily="34" charset="0"/>
            </a:endParaRPr>
          </a:p>
          <a:p>
            <a:endParaRPr lang="en-US" cap="small" dirty="0">
              <a:latin typeface="News Gothic MT" panose="020B0503020103020203" pitchFamily="34" charset="0"/>
              <a:ea typeface="Microsoft YaHei Light" panose="020B0502040204020203" pitchFamily="34" charset="-122"/>
              <a:cs typeface="Latha" panose="020B0604020202020204" pitchFamily="34" charset="0"/>
            </a:endParaRPr>
          </a:p>
        </p:txBody>
      </p:sp>
    </p:spTree>
    <p:extLst>
      <p:ext uri="{BB962C8B-B14F-4D97-AF65-F5344CB8AC3E}">
        <p14:creationId xmlns:p14="http://schemas.microsoft.com/office/powerpoint/2010/main" val="785621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3CC3B27E-935F-FF46-9752-A353D32D6088}"/>
              </a:ext>
            </a:extLst>
          </p:cNvPr>
          <p:cNvCxnSpPr>
            <a:cxnSpLocks/>
          </p:cNvCxnSpPr>
          <p:nvPr/>
        </p:nvCxnSpPr>
        <p:spPr>
          <a:xfrm>
            <a:off x="0" y="730328"/>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0A85F55-7DA2-4044-AF9B-403DC748E327}"/>
              </a:ext>
            </a:extLst>
          </p:cNvPr>
          <p:cNvSpPr txBox="1"/>
          <p:nvPr/>
        </p:nvSpPr>
        <p:spPr>
          <a:xfrm>
            <a:off x="144222" y="13585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4" name="TextBox 3">
            <a:extLst>
              <a:ext uri="{FF2B5EF4-FFF2-40B4-BE49-F238E27FC236}">
                <a16:creationId xmlns:a16="http://schemas.microsoft.com/office/drawing/2014/main" id="{44E25CBA-6958-1646-93ED-C7C194085ECE}"/>
              </a:ext>
            </a:extLst>
          </p:cNvPr>
          <p:cNvSpPr txBox="1"/>
          <p:nvPr/>
        </p:nvSpPr>
        <p:spPr>
          <a:xfrm>
            <a:off x="10099343" y="167867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6" name="Freeform 15">
            <a:extLst>
              <a:ext uri="{FF2B5EF4-FFF2-40B4-BE49-F238E27FC236}">
                <a16:creationId xmlns:a16="http://schemas.microsoft.com/office/drawing/2014/main" id="{D1672AB0-8D07-414C-87FC-1716058EED96}"/>
              </a:ext>
            </a:extLst>
          </p:cNvPr>
          <p:cNvSpPr/>
          <p:nvPr/>
        </p:nvSpPr>
        <p:spPr>
          <a:xfrm>
            <a:off x="5304577" y="4069895"/>
            <a:ext cx="2564805" cy="79305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7" name="Freeform 16">
            <a:extLst>
              <a:ext uri="{FF2B5EF4-FFF2-40B4-BE49-F238E27FC236}">
                <a16:creationId xmlns:a16="http://schemas.microsoft.com/office/drawing/2014/main" id="{C30F6DF0-ACC6-EC44-A11D-B1CC82A639B7}"/>
              </a:ext>
            </a:extLst>
          </p:cNvPr>
          <p:cNvSpPr/>
          <p:nvPr/>
        </p:nvSpPr>
        <p:spPr>
          <a:xfrm>
            <a:off x="5705889" y="2509890"/>
            <a:ext cx="2502846" cy="90018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5" name="TextBox 4">
            <a:extLst>
              <a:ext uri="{FF2B5EF4-FFF2-40B4-BE49-F238E27FC236}">
                <a16:creationId xmlns:a16="http://schemas.microsoft.com/office/drawing/2014/main" id="{70563F64-09F5-3A42-9EA9-04630E455A93}"/>
              </a:ext>
            </a:extLst>
          </p:cNvPr>
          <p:cNvSpPr txBox="1"/>
          <p:nvPr/>
        </p:nvSpPr>
        <p:spPr>
          <a:xfrm>
            <a:off x="5001491" y="213360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8" name="Freeform 17">
            <a:extLst>
              <a:ext uri="{FF2B5EF4-FFF2-40B4-BE49-F238E27FC236}">
                <a16:creationId xmlns:a16="http://schemas.microsoft.com/office/drawing/2014/main" id="{EF5ED2C6-D7CC-1F45-949C-0BDB35EF6A39}"/>
              </a:ext>
            </a:extLst>
          </p:cNvPr>
          <p:cNvSpPr/>
          <p:nvPr/>
        </p:nvSpPr>
        <p:spPr>
          <a:xfrm>
            <a:off x="302585" y="1406749"/>
            <a:ext cx="2719920"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Replacing Null </a:t>
            </a:r>
          </a:p>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Values:</a:t>
            </a:r>
          </a:p>
        </p:txBody>
      </p:sp>
      <p:sp>
        <p:nvSpPr>
          <p:cNvPr id="26" name="Freeform 25">
            <a:extLst>
              <a:ext uri="{FF2B5EF4-FFF2-40B4-BE49-F238E27FC236}">
                <a16:creationId xmlns:a16="http://schemas.microsoft.com/office/drawing/2014/main" id="{CB9757B4-73C3-284B-AC5E-D20A73BC3F4E}"/>
              </a:ext>
            </a:extLst>
          </p:cNvPr>
          <p:cNvSpPr/>
          <p:nvPr/>
        </p:nvSpPr>
        <p:spPr>
          <a:xfrm>
            <a:off x="822245" y="3647392"/>
            <a:ext cx="2502846" cy="74644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nvGrpSpPr>
          <p:cNvPr id="8" name="Group 7">
            <a:extLst>
              <a:ext uri="{FF2B5EF4-FFF2-40B4-BE49-F238E27FC236}">
                <a16:creationId xmlns:a16="http://schemas.microsoft.com/office/drawing/2014/main" id="{77298D62-96A4-384A-8848-699479EB0BD1}"/>
              </a:ext>
            </a:extLst>
          </p:cNvPr>
          <p:cNvGrpSpPr/>
          <p:nvPr/>
        </p:nvGrpSpPr>
        <p:grpSpPr>
          <a:xfrm>
            <a:off x="500492" y="2271112"/>
            <a:ext cx="2735044" cy="4393106"/>
            <a:chOff x="590047" y="2320260"/>
            <a:chExt cx="2735044" cy="4393106"/>
          </a:xfrm>
        </p:grpSpPr>
        <p:sp>
          <p:nvSpPr>
            <p:cNvPr id="15" name="Freeform 14">
              <a:extLst>
                <a:ext uri="{FF2B5EF4-FFF2-40B4-BE49-F238E27FC236}">
                  <a16:creationId xmlns:a16="http://schemas.microsoft.com/office/drawing/2014/main" id="{DED7D5FE-5738-064E-A9AF-345B55EE7A1F}"/>
                </a:ext>
              </a:extLst>
            </p:cNvPr>
            <p:cNvSpPr/>
            <p:nvPr/>
          </p:nvSpPr>
          <p:spPr>
            <a:xfrm>
              <a:off x="822245" y="2320260"/>
              <a:ext cx="2502846" cy="74644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Not a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big problem </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after using our Regex Filter.</a:t>
              </a:r>
            </a:p>
          </p:txBody>
        </p:sp>
        <p:sp>
          <p:nvSpPr>
            <p:cNvPr id="19" name="Cube 18">
              <a:extLst>
                <a:ext uri="{FF2B5EF4-FFF2-40B4-BE49-F238E27FC236}">
                  <a16:creationId xmlns:a16="http://schemas.microsoft.com/office/drawing/2014/main" id="{B5E6DA35-08A0-ED42-9AF2-5C42161FEE8E}"/>
                </a:ext>
              </a:extLst>
            </p:cNvPr>
            <p:cNvSpPr/>
            <p:nvPr/>
          </p:nvSpPr>
          <p:spPr>
            <a:xfrm>
              <a:off x="605172" y="2560091"/>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1" name="Cube 20">
              <a:extLst>
                <a:ext uri="{FF2B5EF4-FFF2-40B4-BE49-F238E27FC236}">
                  <a16:creationId xmlns:a16="http://schemas.microsoft.com/office/drawing/2014/main" id="{3A49277F-3178-FD4F-95AA-CAA1A136CAF9}"/>
                </a:ext>
              </a:extLst>
            </p:cNvPr>
            <p:cNvSpPr/>
            <p:nvPr/>
          </p:nvSpPr>
          <p:spPr>
            <a:xfrm>
              <a:off x="594525" y="3227798"/>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3" name="Cube 22">
              <a:extLst>
                <a:ext uri="{FF2B5EF4-FFF2-40B4-BE49-F238E27FC236}">
                  <a16:creationId xmlns:a16="http://schemas.microsoft.com/office/drawing/2014/main" id="{9955575F-0009-8848-AECA-C3715CA22496}"/>
                </a:ext>
              </a:extLst>
            </p:cNvPr>
            <p:cNvSpPr/>
            <p:nvPr/>
          </p:nvSpPr>
          <p:spPr>
            <a:xfrm>
              <a:off x="590047" y="5310986"/>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5" name="Freeform 24">
              <a:extLst>
                <a:ext uri="{FF2B5EF4-FFF2-40B4-BE49-F238E27FC236}">
                  <a16:creationId xmlns:a16="http://schemas.microsoft.com/office/drawing/2014/main" id="{9F1734AA-50B6-4541-9981-59B94257BBAD}"/>
                </a:ext>
              </a:extLst>
            </p:cNvPr>
            <p:cNvSpPr/>
            <p:nvPr/>
          </p:nvSpPr>
          <p:spPr>
            <a:xfrm>
              <a:off x="822245" y="2951193"/>
              <a:ext cx="2502846" cy="219281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Primarily focused on replacing values in text columns with ‘Unknown’:</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maintains the rest      of the row’s information in the dataset without providing misleading information (such as an n/a or ‘0’ value) for this specific column</a:t>
              </a:r>
            </a:p>
          </p:txBody>
        </p:sp>
        <p:sp>
          <p:nvSpPr>
            <p:cNvPr id="27" name="Rectangle 26">
              <a:extLst>
                <a:ext uri="{FF2B5EF4-FFF2-40B4-BE49-F238E27FC236}">
                  <a16:creationId xmlns:a16="http://schemas.microsoft.com/office/drawing/2014/main" id="{15485C5B-4221-034F-B6D4-6BD1E0EB8B9F}"/>
                </a:ext>
              </a:extLst>
            </p:cNvPr>
            <p:cNvSpPr/>
            <p:nvPr/>
          </p:nvSpPr>
          <p:spPr>
            <a:xfrm>
              <a:off x="822245" y="5188333"/>
              <a:ext cx="2502846" cy="1525033"/>
            </a:xfrm>
            <a:prstGeom prst="rect">
              <a:avLst/>
            </a:prstGeom>
          </p:spPr>
          <p:txBody>
            <a:bodyPr wrap="square">
              <a:spAutoFit/>
            </a:bodyPr>
            <a:lstStyle/>
            <a:p>
              <a:pPr lvl="0" defTabSz="622300">
                <a:lnSpc>
                  <a:spcPct val="90000"/>
                </a:lnSpc>
                <a:spcBef>
                  <a:spcPct val="0"/>
                </a:spcBef>
                <a:spcAft>
                  <a:spcPct val="35000"/>
                </a:spcAft>
              </a:pPr>
              <a:r>
                <a:rPr lang="en-US" sz="1400"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Only numeric column was </a:t>
              </a:r>
              <a:r>
                <a:rPr lang="en-US" sz="1400" i="1" dirty="0" err="1">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group_attrib_certainty</a:t>
              </a:r>
              <a:r>
                <a:rPr lang="en-US" sz="1400" i="1"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This was a very low number. Dropping these values before modeling will still maintain data integrity.</a:t>
              </a:r>
            </a:p>
          </p:txBody>
        </p:sp>
      </p:grpSp>
      <p:sp>
        <p:nvSpPr>
          <p:cNvPr id="29" name="Freeform 28">
            <a:extLst>
              <a:ext uri="{FF2B5EF4-FFF2-40B4-BE49-F238E27FC236}">
                <a16:creationId xmlns:a16="http://schemas.microsoft.com/office/drawing/2014/main" id="{1A9C3058-8055-D34E-89E6-5B352309C989}"/>
              </a:ext>
            </a:extLst>
          </p:cNvPr>
          <p:cNvSpPr/>
          <p:nvPr/>
        </p:nvSpPr>
        <p:spPr>
          <a:xfrm>
            <a:off x="8762573" y="1410217"/>
            <a:ext cx="2729914"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Selecting Primary Features:</a:t>
            </a:r>
          </a:p>
        </p:txBody>
      </p:sp>
      <p:grpSp>
        <p:nvGrpSpPr>
          <p:cNvPr id="9" name="Group 8">
            <a:extLst>
              <a:ext uri="{FF2B5EF4-FFF2-40B4-BE49-F238E27FC236}">
                <a16:creationId xmlns:a16="http://schemas.microsoft.com/office/drawing/2014/main" id="{9D0BFD3F-6663-C046-8A1E-687549CB5BF7}"/>
              </a:ext>
            </a:extLst>
          </p:cNvPr>
          <p:cNvGrpSpPr/>
          <p:nvPr/>
        </p:nvGrpSpPr>
        <p:grpSpPr>
          <a:xfrm>
            <a:off x="8984949" y="2271112"/>
            <a:ext cx="2961984" cy="2520368"/>
            <a:chOff x="8989331" y="1977818"/>
            <a:chExt cx="2804523" cy="2386384"/>
          </a:xfrm>
        </p:grpSpPr>
        <p:sp>
          <p:nvSpPr>
            <p:cNvPr id="31" name="Freeform 30">
              <a:extLst>
                <a:ext uri="{FF2B5EF4-FFF2-40B4-BE49-F238E27FC236}">
                  <a16:creationId xmlns:a16="http://schemas.microsoft.com/office/drawing/2014/main" id="{F08AA4BF-A885-2A40-AC26-DC6D1EBA7890}"/>
                </a:ext>
              </a:extLst>
            </p:cNvPr>
            <p:cNvSpPr/>
            <p:nvPr/>
          </p:nvSpPr>
          <p:spPr>
            <a:xfrm>
              <a:off x="9255034" y="1977818"/>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Focus on understandable and actionable features.</a:t>
              </a:r>
            </a:p>
          </p:txBody>
        </p:sp>
        <p:sp>
          <p:nvSpPr>
            <p:cNvPr id="33" name="Freeform 32">
              <a:extLst>
                <a:ext uri="{FF2B5EF4-FFF2-40B4-BE49-F238E27FC236}">
                  <a16:creationId xmlns:a16="http://schemas.microsoft.com/office/drawing/2014/main" id="{4F6F4E9E-D96C-864A-8851-87A099FE8AE6}"/>
                </a:ext>
              </a:extLst>
            </p:cNvPr>
            <p:cNvSpPr/>
            <p:nvPr/>
          </p:nvSpPr>
          <p:spPr>
            <a:xfrm>
              <a:off x="9255034" y="2750757"/>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Most translatable across potential audiences.</a:t>
              </a:r>
            </a:p>
          </p:txBody>
        </p:sp>
        <p:sp>
          <p:nvSpPr>
            <p:cNvPr id="35" name="Freeform 34">
              <a:extLst>
                <a:ext uri="{FF2B5EF4-FFF2-40B4-BE49-F238E27FC236}">
                  <a16:creationId xmlns:a16="http://schemas.microsoft.com/office/drawing/2014/main" id="{61D4B50C-8A17-FB47-BF26-1C7FCF95EEBD}"/>
                </a:ext>
              </a:extLst>
            </p:cNvPr>
            <p:cNvSpPr/>
            <p:nvPr/>
          </p:nvSpPr>
          <p:spPr>
            <a:xfrm>
              <a:off x="9255034" y="3523696"/>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Numerically significant (i.e. no human-assigned numeric categorizations).</a:t>
              </a:r>
            </a:p>
          </p:txBody>
        </p:sp>
        <p:sp>
          <p:nvSpPr>
            <p:cNvPr id="36" name="Cube 35">
              <a:extLst>
                <a:ext uri="{FF2B5EF4-FFF2-40B4-BE49-F238E27FC236}">
                  <a16:creationId xmlns:a16="http://schemas.microsoft.com/office/drawing/2014/main" id="{FE852C20-826E-994F-B078-DB3DE6F82356}"/>
                </a:ext>
              </a:extLst>
            </p:cNvPr>
            <p:cNvSpPr/>
            <p:nvPr/>
          </p:nvSpPr>
          <p:spPr>
            <a:xfrm>
              <a:off x="9004124" y="3065543"/>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7" name="Cube 36">
              <a:extLst>
                <a:ext uri="{FF2B5EF4-FFF2-40B4-BE49-F238E27FC236}">
                  <a16:creationId xmlns:a16="http://schemas.microsoft.com/office/drawing/2014/main" id="{B1FEE49F-6A61-B149-9E95-F9685B606B43}"/>
                </a:ext>
              </a:extLst>
            </p:cNvPr>
            <p:cNvSpPr/>
            <p:nvPr/>
          </p:nvSpPr>
          <p:spPr>
            <a:xfrm>
              <a:off x="8989331" y="3834922"/>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8" name="Cube 37">
              <a:extLst>
                <a:ext uri="{FF2B5EF4-FFF2-40B4-BE49-F238E27FC236}">
                  <a16:creationId xmlns:a16="http://schemas.microsoft.com/office/drawing/2014/main" id="{73A3147D-39C0-E941-8831-9A406CF60B61}"/>
                </a:ext>
              </a:extLst>
            </p:cNvPr>
            <p:cNvSpPr/>
            <p:nvPr/>
          </p:nvSpPr>
          <p:spPr>
            <a:xfrm>
              <a:off x="9009860" y="2305060"/>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pic>
        <p:nvPicPr>
          <p:cNvPr id="44" name="Picture 43">
            <a:extLst>
              <a:ext uri="{FF2B5EF4-FFF2-40B4-BE49-F238E27FC236}">
                <a16:creationId xmlns:a16="http://schemas.microsoft.com/office/drawing/2014/main" id="{F6CAB097-7594-4D46-8540-E82B7866E5F2}"/>
              </a:ext>
            </a:extLst>
          </p:cNvPr>
          <p:cNvPicPr>
            <a:picLocks noChangeAspect="1"/>
          </p:cNvPicPr>
          <p:nvPr/>
        </p:nvPicPr>
        <p:blipFill>
          <a:blip r:embed="rId2"/>
          <a:stretch>
            <a:fillRect/>
          </a:stretch>
        </p:blipFill>
        <p:spPr>
          <a:xfrm>
            <a:off x="4957464" y="1252035"/>
            <a:ext cx="2486660" cy="1620831"/>
          </a:xfrm>
          <a:prstGeom prst="rect">
            <a:avLst/>
          </a:prstGeom>
        </p:spPr>
      </p:pic>
      <p:sp>
        <p:nvSpPr>
          <p:cNvPr id="45" name="Rectangle 44">
            <a:extLst>
              <a:ext uri="{FF2B5EF4-FFF2-40B4-BE49-F238E27FC236}">
                <a16:creationId xmlns:a16="http://schemas.microsoft.com/office/drawing/2014/main" id="{C740CD82-EAA6-D242-B8D4-8611CEDB4E76}"/>
              </a:ext>
            </a:extLst>
          </p:cNvPr>
          <p:cNvSpPr/>
          <p:nvPr/>
        </p:nvSpPr>
        <p:spPr>
          <a:xfrm>
            <a:off x="4518694" y="3099400"/>
            <a:ext cx="3387353" cy="258532"/>
          </a:xfrm>
          <a:prstGeom prst="rect">
            <a:avLst/>
          </a:prstGeom>
        </p:spPr>
        <p:txBody>
          <a:bodyPr wrap="square">
            <a:spAutoFit/>
          </a:bodyPr>
          <a:lstStyle/>
          <a:p>
            <a:pPr lvl="0" defTabSz="622300">
              <a:lnSpc>
                <a:spcPct val="90000"/>
              </a:lnSpc>
              <a:spcBef>
                <a:spcPct val="0"/>
              </a:spcBef>
              <a:spcAft>
                <a:spcPct val="35000"/>
              </a:spcAft>
            </a:pPr>
            <a:r>
              <a:rPr lang="en-US" sz="1200"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Fill object columns with ‘Unknown.’ </a:t>
            </a:r>
          </a:p>
        </p:txBody>
      </p:sp>
      <p:sp>
        <p:nvSpPr>
          <p:cNvPr id="46" name="Rectangle 45">
            <a:extLst>
              <a:ext uri="{FF2B5EF4-FFF2-40B4-BE49-F238E27FC236}">
                <a16:creationId xmlns:a16="http://schemas.microsoft.com/office/drawing/2014/main" id="{13987B66-2719-C94D-AE8D-8AD738880578}"/>
              </a:ext>
            </a:extLst>
          </p:cNvPr>
          <p:cNvSpPr/>
          <p:nvPr/>
        </p:nvSpPr>
        <p:spPr>
          <a:xfrm>
            <a:off x="4507118" y="3658686"/>
            <a:ext cx="3607525" cy="258532"/>
          </a:xfrm>
          <a:prstGeom prst="rect">
            <a:avLst/>
          </a:prstGeom>
        </p:spPr>
        <p:txBody>
          <a:bodyPr wrap="square">
            <a:spAutoFit/>
          </a:bodyPr>
          <a:lstStyle/>
          <a:p>
            <a:pPr lvl="0" defTabSz="622300">
              <a:lnSpc>
                <a:spcPct val="90000"/>
              </a:lnSpc>
              <a:spcBef>
                <a:spcPct val="0"/>
              </a:spcBef>
              <a:spcAft>
                <a:spcPct val="35000"/>
              </a:spcAft>
            </a:pPr>
            <a:r>
              <a:rPr lang="en-US" sz="1200"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Drop numeric nulls just before modeling.</a:t>
            </a:r>
          </a:p>
        </p:txBody>
      </p:sp>
      <p:sp>
        <p:nvSpPr>
          <p:cNvPr id="47" name="Rectangle 46">
            <a:extLst>
              <a:ext uri="{FF2B5EF4-FFF2-40B4-BE49-F238E27FC236}">
                <a16:creationId xmlns:a16="http://schemas.microsoft.com/office/drawing/2014/main" id="{27517805-34FE-0D4F-BECA-E040158386D1}"/>
              </a:ext>
            </a:extLst>
          </p:cNvPr>
          <p:cNvSpPr/>
          <p:nvPr/>
        </p:nvSpPr>
        <p:spPr>
          <a:xfrm>
            <a:off x="4507118" y="870145"/>
            <a:ext cx="4972050" cy="258532"/>
          </a:xfrm>
          <a:prstGeom prst="rect">
            <a:avLst/>
          </a:prstGeom>
        </p:spPr>
        <p:txBody>
          <a:bodyPr wrap="square">
            <a:spAutoFit/>
          </a:bodyPr>
          <a:lstStyle/>
          <a:p>
            <a:pPr lvl="0" defTabSz="622300">
              <a:lnSpc>
                <a:spcPct val="90000"/>
              </a:lnSpc>
              <a:spcBef>
                <a:spcPct val="0"/>
              </a:spcBef>
              <a:spcAft>
                <a:spcPct val="35000"/>
              </a:spcAft>
            </a:pPr>
            <a:r>
              <a:rPr lang="en-US" sz="1200"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Select comprehensible text features:</a:t>
            </a:r>
          </a:p>
        </p:txBody>
      </p:sp>
      <p:pic>
        <p:nvPicPr>
          <p:cNvPr id="48" name="Picture 47">
            <a:extLst>
              <a:ext uri="{FF2B5EF4-FFF2-40B4-BE49-F238E27FC236}">
                <a16:creationId xmlns:a16="http://schemas.microsoft.com/office/drawing/2014/main" id="{CE3809DB-70A8-1F43-9B39-7A47FC967323}"/>
              </a:ext>
            </a:extLst>
          </p:cNvPr>
          <p:cNvPicPr>
            <a:picLocks noChangeAspect="1"/>
          </p:cNvPicPr>
          <p:nvPr/>
        </p:nvPicPr>
        <p:blipFill>
          <a:blip r:embed="rId3"/>
          <a:stretch>
            <a:fillRect/>
          </a:stretch>
        </p:blipFill>
        <p:spPr>
          <a:xfrm>
            <a:off x="4966562" y="4069895"/>
            <a:ext cx="2688635" cy="859150"/>
          </a:xfrm>
          <a:prstGeom prst="rect">
            <a:avLst/>
          </a:prstGeom>
        </p:spPr>
      </p:pic>
      <p:sp>
        <p:nvSpPr>
          <p:cNvPr id="10" name="TextBox 9">
            <a:extLst>
              <a:ext uri="{FF2B5EF4-FFF2-40B4-BE49-F238E27FC236}">
                <a16:creationId xmlns:a16="http://schemas.microsoft.com/office/drawing/2014/main" id="{A3BA69F6-AB0B-A84D-B0E1-4A2075D3B85C}"/>
              </a:ext>
            </a:extLst>
          </p:cNvPr>
          <p:cNvSpPr txBox="1"/>
          <p:nvPr/>
        </p:nvSpPr>
        <p:spPr>
          <a:xfrm>
            <a:off x="7920318" y="365760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50" name="Picture 49">
            <a:extLst>
              <a:ext uri="{FF2B5EF4-FFF2-40B4-BE49-F238E27FC236}">
                <a16:creationId xmlns:a16="http://schemas.microsoft.com/office/drawing/2014/main" id="{6511B570-87EA-8A4D-B92B-370710B4D96D}"/>
              </a:ext>
            </a:extLst>
          </p:cNvPr>
          <p:cNvPicPr>
            <a:picLocks noChangeAspect="1"/>
          </p:cNvPicPr>
          <p:nvPr/>
        </p:nvPicPr>
        <p:blipFill>
          <a:blip r:embed="rId4">
            <a:duotone>
              <a:schemeClr val="accent1">
                <a:shade val="45000"/>
                <a:satMod val="135000"/>
              </a:schemeClr>
              <a:prstClr val="white"/>
            </a:duotone>
          </a:blip>
          <a:stretch>
            <a:fillRect/>
          </a:stretch>
        </p:blipFill>
        <p:spPr>
          <a:xfrm>
            <a:off x="4132516" y="3081264"/>
            <a:ext cx="374602" cy="336556"/>
          </a:xfrm>
          <a:prstGeom prst="rect">
            <a:avLst/>
          </a:prstGeom>
          <a:effectLst/>
        </p:spPr>
      </p:pic>
      <p:pic>
        <p:nvPicPr>
          <p:cNvPr id="53" name="Picture 52">
            <a:extLst>
              <a:ext uri="{FF2B5EF4-FFF2-40B4-BE49-F238E27FC236}">
                <a16:creationId xmlns:a16="http://schemas.microsoft.com/office/drawing/2014/main" id="{CBAA721E-012B-F347-94C0-60ECC2C48B23}"/>
              </a:ext>
            </a:extLst>
          </p:cNvPr>
          <p:cNvPicPr>
            <a:picLocks noChangeAspect="1"/>
          </p:cNvPicPr>
          <p:nvPr/>
        </p:nvPicPr>
        <p:blipFill rotWithShape="1">
          <a:blip r:embed="rId5">
            <a:duotone>
              <a:schemeClr val="accent1">
                <a:shade val="45000"/>
                <a:satMod val="135000"/>
              </a:schemeClr>
              <a:prstClr val="white"/>
            </a:duotone>
          </a:blip>
          <a:srcRect t="1" r="1536" b="792"/>
          <a:stretch/>
        </p:blipFill>
        <p:spPr>
          <a:xfrm>
            <a:off x="4108904" y="1375599"/>
            <a:ext cx="404242" cy="1205486"/>
          </a:xfrm>
          <a:prstGeom prst="rect">
            <a:avLst/>
          </a:prstGeom>
        </p:spPr>
      </p:pic>
      <p:pic>
        <p:nvPicPr>
          <p:cNvPr id="54" name="Picture 53">
            <a:extLst>
              <a:ext uri="{FF2B5EF4-FFF2-40B4-BE49-F238E27FC236}">
                <a16:creationId xmlns:a16="http://schemas.microsoft.com/office/drawing/2014/main" id="{46A714B6-E936-744A-BC73-720FA9FCCF93}"/>
              </a:ext>
            </a:extLst>
          </p:cNvPr>
          <p:cNvPicPr>
            <a:picLocks noChangeAspect="1"/>
          </p:cNvPicPr>
          <p:nvPr/>
        </p:nvPicPr>
        <p:blipFill>
          <a:blip r:embed="rId6">
            <a:duotone>
              <a:schemeClr val="accent1">
                <a:shade val="45000"/>
                <a:satMod val="135000"/>
              </a:schemeClr>
              <a:prstClr val="white"/>
            </a:duotone>
          </a:blip>
          <a:stretch>
            <a:fillRect/>
          </a:stretch>
        </p:blipFill>
        <p:spPr>
          <a:xfrm rot="20514366">
            <a:off x="4098922" y="4121646"/>
            <a:ext cx="457202" cy="874244"/>
          </a:xfrm>
          <a:prstGeom prst="rect">
            <a:avLst/>
          </a:prstGeom>
        </p:spPr>
      </p:pic>
      <p:sp>
        <p:nvSpPr>
          <p:cNvPr id="12" name="TextBox 11">
            <a:extLst>
              <a:ext uri="{FF2B5EF4-FFF2-40B4-BE49-F238E27FC236}">
                <a16:creationId xmlns:a16="http://schemas.microsoft.com/office/drawing/2014/main" id="{7EF042E2-4370-E24B-B6A4-68E77C2EF9CA}"/>
              </a:ext>
            </a:extLst>
          </p:cNvPr>
          <p:cNvSpPr txBox="1"/>
          <p:nvPr/>
        </p:nvSpPr>
        <p:spPr>
          <a:xfrm>
            <a:off x="10165976" y="297180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55" name="Picture 54">
            <a:extLst>
              <a:ext uri="{FF2B5EF4-FFF2-40B4-BE49-F238E27FC236}">
                <a16:creationId xmlns:a16="http://schemas.microsoft.com/office/drawing/2014/main" id="{52617423-0BF5-3441-9AC4-9143B64BE231}"/>
              </a:ext>
            </a:extLst>
          </p:cNvPr>
          <p:cNvPicPr>
            <a:picLocks noChangeAspect="1"/>
          </p:cNvPicPr>
          <p:nvPr/>
        </p:nvPicPr>
        <p:blipFill>
          <a:blip r:embed="rId7">
            <a:duotone>
              <a:schemeClr val="accent1">
                <a:shade val="45000"/>
                <a:satMod val="135000"/>
              </a:schemeClr>
              <a:prstClr val="white"/>
            </a:duotone>
          </a:blip>
          <a:stretch>
            <a:fillRect/>
          </a:stretch>
        </p:blipFill>
        <p:spPr>
          <a:xfrm>
            <a:off x="4114932" y="725099"/>
            <a:ext cx="392186" cy="379724"/>
          </a:xfrm>
          <a:prstGeom prst="rect">
            <a:avLst/>
          </a:prstGeom>
        </p:spPr>
      </p:pic>
      <p:grpSp>
        <p:nvGrpSpPr>
          <p:cNvPr id="13" name="Group 12">
            <a:extLst>
              <a:ext uri="{FF2B5EF4-FFF2-40B4-BE49-F238E27FC236}">
                <a16:creationId xmlns:a16="http://schemas.microsoft.com/office/drawing/2014/main" id="{170905AB-FF5F-7F42-ADE5-D54B065C45A6}"/>
              </a:ext>
            </a:extLst>
          </p:cNvPr>
          <p:cNvGrpSpPr/>
          <p:nvPr/>
        </p:nvGrpSpPr>
        <p:grpSpPr>
          <a:xfrm>
            <a:off x="4132516" y="5447859"/>
            <a:ext cx="4762806" cy="1256441"/>
            <a:chOff x="4139428" y="5156734"/>
            <a:chExt cx="4762806" cy="1256441"/>
          </a:xfrm>
        </p:grpSpPr>
        <p:sp>
          <p:nvSpPr>
            <p:cNvPr id="43" name="Freeform 42">
              <a:extLst>
                <a:ext uri="{FF2B5EF4-FFF2-40B4-BE49-F238E27FC236}">
                  <a16:creationId xmlns:a16="http://schemas.microsoft.com/office/drawing/2014/main" id="{B89BA373-5F83-3A43-B393-3B74115F2A4B}"/>
                </a:ext>
              </a:extLst>
            </p:cNvPr>
            <p:cNvSpPr/>
            <p:nvPr/>
          </p:nvSpPr>
          <p:spPr>
            <a:xfrm>
              <a:off x="4701725" y="5156734"/>
              <a:ext cx="4200509" cy="1256441"/>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285750" lvl="0" indent="-285750" defTabSz="622300">
                <a:lnSpc>
                  <a:spcPct val="90000"/>
                </a:lnSpc>
                <a:spcBef>
                  <a:spcPct val="0"/>
                </a:spcBef>
                <a:spcAft>
                  <a:spcPct val="35000"/>
                </a:spcAft>
                <a:buFont typeface="Arial" panose="020B0604020202020204" pitchFamily="34" charset="0"/>
                <a:buChar cha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Data Variable: ‘</a:t>
              </a:r>
              <a:r>
                <a:rPr lang="en-US" sz="12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cyber_train</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2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test_X</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2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cyber_train</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2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test_Y</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p>
            <a:p>
              <a:pPr marL="285750" lvl="0" indent="-285750" defTabSz="622300">
                <a:lnSpc>
                  <a:spcPct val="90000"/>
                </a:lnSpc>
                <a:spcBef>
                  <a:spcPct val="0"/>
                </a:spcBef>
                <a:spcAft>
                  <a:spcPct val="35000"/>
                </a:spcAft>
                <a:buFont typeface="Arial" panose="020B0604020202020204" pitchFamily="34" charset="0"/>
                <a:buChar cha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Workflow Stage: Pre-Processing</a:t>
              </a:r>
            </a:p>
            <a:p>
              <a:pPr marL="285750" lvl="0" indent="-285750" defTabSz="622300">
                <a:lnSpc>
                  <a:spcPct val="90000"/>
                </a:lnSpc>
                <a:spcBef>
                  <a:spcPct val="0"/>
                </a:spcBef>
                <a:spcAft>
                  <a:spcPct val="35000"/>
                </a:spcAft>
                <a:buFont typeface="Arial" panose="020B0604020202020204" pitchFamily="34" charset="0"/>
                <a:buChar cha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Sub-Stage: Replacing nulls and selecting meaningful features.</a:t>
              </a:r>
            </a:p>
            <a:p>
              <a:pPr marL="285750" lvl="0" indent="-285750" defTabSz="622300">
                <a:lnSpc>
                  <a:spcPct val="90000"/>
                </a:lnSpc>
                <a:spcBef>
                  <a:spcPct val="0"/>
                </a:spcBef>
                <a:spcAft>
                  <a:spcPct val="35000"/>
                </a:spcAft>
                <a:buFont typeface="Arial" panose="020B0604020202020204" pitchFamily="34" charset="0"/>
                <a:buChar cha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Size: 9941/3314 Observations x 19 	Features</a:t>
              </a:r>
            </a:p>
            <a:p>
              <a:pPr marL="285750" lvl="0" indent="-285750" defTabSz="622300">
                <a:lnSpc>
                  <a:spcPct val="90000"/>
                </a:lnSpc>
                <a:spcBef>
                  <a:spcPct val="0"/>
                </a:spcBef>
                <a:spcAft>
                  <a:spcPct val="35000"/>
                </a:spcAft>
                <a:buFont typeface="Arial" panose="020B0604020202020204" pitchFamily="34" charset="0"/>
                <a:buChar char="•"/>
              </a:pP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defTabSz="622300">
                <a:lnSpc>
                  <a:spcPct val="90000"/>
                </a:lnSpc>
                <a:spcBef>
                  <a:spcPct val="0"/>
                </a:spcBef>
                <a:spcAft>
                  <a:spcPct val="35000"/>
                </a:spcAft>
                <a:buNone/>
              </a:pPr>
              <a:endPar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pic>
          <p:nvPicPr>
            <p:cNvPr id="56" name="Picture 55">
              <a:extLst>
                <a:ext uri="{FF2B5EF4-FFF2-40B4-BE49-F238E27FC236}">
                  <a16:creationId xmlns:a16="http://schemas.microsoft.com/office/drawing/2014/main" id="{58C611DA-0701-C540-87C6-31866C892AA5}"/>
                </a:ext>
              </a:extLst>
            </p:cNvPr>
            <p:cNvPicPr>
              <a:picLocks noChangeAspect="1"/>
            </p:cNvPicPr>
            <p:nvPr/>
          </p:nvPicPr>
          <p:blipFill>
            <a:blip r:embed="rId8">
              <a:duotone>
                <a:schemeClr val="accent1">
                  <a:shade val="45000"/>
                  <a:satMod val="135000"/>
                </a:schemeClr>
                <a:prstClr val="white"/>
              </a:duotone>
            </a:blip>
            <a:stretch>
              <a:fillRect/>
            </a:stretch>
          </p:blipFill>
          <p:spPr>
            <a:xfrm>
              <a:off x="4139428" y="5156734"/>
              <a:ext cx="394829" cy="387482"/>
            </a:xfrm>
            <a:prstGeom prst="rect">
              <a:avLst/>
            </a:prstGeom>
          </p:spPr>
        </p:pic>
      </p:grpSp>
      <p:pic>
        <p:nvPicPr>
          <p:cNvPr id="57" name="Picture 56">
            <a:extLst>
              <a:ext uri="{FF2B5EF4-FFF2-40B4-BE49-F238E27FC236}">
                <a16:creationId xmlns:a16="http://schemas.microsoft.com/office/drawing/2014/main" id="{335AF359-6A13-7E47-80B0-C9B5421D37F0}"/>
              </a:ext>
            </a:extLst>
          </p:cNvPr>
          <p:cNvPicPr>
            <a:picLocks noChangeAspect="1"/>
          </p:cNvPicPr>
          <p:nvPr/>
        </p:nvPicPr>
        <p:blipFill>
          <a:blip r:embed="rId9">
            <a:duotone>
              <a:schemeClr val="accent1">
                <a:shade val="45000"/>
                <a:satMod val="135000"/>
              </a:schemeClr>
              <a:prstClr val="white"/>
            </a:duotone>
          </a:blip>
          <a:stretch>
            <a:fillRect/>
          </a:stretch>
        </p:blipFill>
        <p:spPr>
          <a:xfrm>
            <a:off x="4115238" y="3618829"/>
            <a:ext cx="409157" cy="388699"/>
          </a:xfrm>
          <a:prstGeom prst="rect">
            <a:avLst/>
          </a:prstGeom>
        </p:spPr>
      </p:pic>
      <p:sp>
        <p:nvSpPr>
          <p:cNvPr id="6" name="TextBox 5">
            <a:extLst>
              <a:ext uri="{FF2B5EF4-FFF2-40B4-BE49-F238E27FC236}">
                <a16:creationId xmlns:a16="http://schemas.microsoft.com/office/drawing/2014/main" id="{77653ECE-9C95-4740-9725-8989BE501246}"/>
              </a:ext>
            </a:extLst>
          </p:cNvPr>
          <p:cNvSpPr txBox="1"/>
          <p:nvPr/>
        </p:nvSpPr>
        <p:spPr>
          <a:xfrm>
            <a:off x="4963886" y="3984171"/>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41" name="Rectangle 40">
            <a:extLst>
              <a:ext uri="{FF2B5EF4-FFF2-40B4-BE49-F238E27FC236}">
                <a16:creationId xmlns:a16="http://schemas.microsoft.com/office/drawing/2014/main" id="{631E9BAE-2718-844B-B95F-1E099330FFFB}"/>
              </a:ext>
            </a:extLst>
          </p:cNvPr>
          <p:cNvSpPr/>
          <p:nvPr/>
        </p:nvSpPr>
        <p:spPr>
          <a:xfrm>
            <a:off x="4507118" y="609248"/>
            <a:ext cx="1461196" cy="265856"/>
          </a:xfrm>
          <a:prstGeom prst="rect">
            <a:avLst/>
          </a:prstGeom>
        </p:spPr>
        <p:txBody>
          <a:bodyPr wrap="square">
            <a:spAutoFit/>
          </a:bodyPr>
          <a:lstStyle/>
          <a:p>
            <a:pPr lvl="0" defTabSz="622300">
              <a:lnSpc>
                <a:spcPct val="90000"/>
              </a:lnSpc>
              <a:spcBef>
                <a:spcPct val="0"/>
              </a:spcBef>
              <a:spcAft>
                <a:spcPct val="35000"/>
              </a:spcAft>
            </a:pPr>
            <a:r>
              <a:rPr lang="en-US" sz="1200" i="1"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Detailed Workflow</a:t>
            </a:r>
            <a:r>
              <a:rPr lang="en-US" sz="1200"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a:t>
            </a:r>
          </a:p>
        </p:txBody>
      </p:sp>
    </p:spTree>
    <p:extLst>
      <p:ext uri="{BB962C8B-B14F-4D97-AF65-F5344CB8AC3E}">
        <p14:creationId xmlns:p14="http://schemas.microsoft.com/office/powerpoint/2010/main" val="37935596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5B0016A6-B285-6F49-862E-1F1CEE985061}"/>
              </a:ext>
            </a:extLst>
          </p:cNvPr>
          <p:cNvCxnSpPr>
            <a:cxnSpLocks/>
          </p:cNvCxnSpPr>
          <p:nvPr/>
        </p:nvCxnSpPr>
        <p:spPr>
          <a:xfrm>
            <a:off x="0" y="730328"/>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EE260FA-E778-C748-82BD-514BEE278F8A}"/>
              </a:ext>
            </a:extLst>
          </p:cNvPr>
          <p:cNvSpPr txBox="1"/>
          <p:nvPr/>
        </p:nvSpPr>
        <p:spPr>
          <a:xfrm>
            <a:off x="0" y="12446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4" name="Freeform 3">
            <a:extLst>
              <a:ext uri="{FF2B5EF4-FFF2-40B4-BE49-F238E27FC236}">
                <a16:creationId xmlns:a16="http://schemas.microsoft.com/office/drawing/2014/main" id="{703D5032-2999-3A46-9A70-46F319D1ED9B}"/>
              </a:ext>
            </a:extLst>
          </p:cNvPr>
          <p:cNvSpPr/>
          <p:nvPr/>
        </p:nvSpPr>
        <p:spPr>
          <a:xfrm>
            <a:off x="523508" y="965564"/>
            <a:ext cx="2729914"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Value-Filtering:</a:t>
            </a:r>
          </a:p>
        </p:txBody>
      </p:sp>
      <p:sp>
        <p:nvSpPr>
          <p:cNvPr id="6" name="Freeform 5">
            <a:extLst>
              <a:ext uri="{FF2B5EF4-FFF2-40B4-BE49-F238E27FC236}">
                <a16:creationId xmlns:a16="http://schemas.microsoft.com/office/drawing/2014/main" id="{206114AF-6B7C-1640-A7D4-BECFD68EAF79}"/>
              </a:ext>
            </a:extLst>
          </p:cNvPr>
          <p:cNvSpPr/>
          <p:nvPr/>
        </p:nvSpPr>
        <p:spPr>
          <a:xfrm>
            <a:off x="714602" y="1725421"/>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Prepares data for later modeling.</a:t>
            </a:r>
          </a:p>
        </p:txBody>
      </p:sp>
      <p:sp>
        <p:nvSpPr>
          <p:cNvPr id="8" name="Freeform 7">
            <a:extLst>
              <a:ext uri="{FF2B5EF4-FFF2-40B4-BE49-F238E27FC236}">
                <a16:creationId xmlns:a16="http://schemas.microsoft.com/office/drawing/2014/main" id="{A91127CB-5F04-1949-871E-CBCA9EF72C1F}"/>
              </a:ext>
            </a:extLst>
          </p:cNvPr>
          <p:cNvSpPr/>
          <p:nvPr/>
        </p:nvSpPr>
        <p:spPr>
          <a:xfrm>
            <a:off x="714602" y="2460380"/>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Condenses values for feature-selection algorithm.</a:t>
            </a:r>
          </a:p>
        </p:txBody>
      </p:sp>
      <p:sp>
        <p:nvSpPr>
          <p:cNvPr id="10" name="Freeform 9">
            <a:extLst>
              <a:ext uri="{FF2B5EF4-FFF2-40B4-BE49-F238E27FC236}">
                <a16:creationId xmlns:a16="http://schemas.microsoft.com/office/drawing/2014/main" id="{386692A5-5446-4144-A8BF-3CFA877B094B}"/>
              </a:ext>
            </a:extLst>
          </p:cNvPr>
          <p:cNvSpPr/>
          <p:nvPr/>
        </p:nvSpPr>
        <p:spPr>
          <a:xfrm>
            <a:off x="714602" y="3271211"/>
            <a:ext cx="2538820"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Keeps data comprehensible for humans while maintaining flexibility for machines/computers.</a:t>
            </a:r>
          </a:p>
        </p:txBody>
      </p:sp>
      <p:sp>
        <p:nvSpPr>
          <p:cNvPr id="12" name="TextBox 11">
            <a:extLst>
              <a:ext uri="{FF2B5EF4-FFF2-40B4-BE49-F238E27FC236}">
                <a16:creationId xmlns:a16="http://schemas.microsoft.com/office/drawing/2014/main" id="{3C938686-3935-D84A-A8AB-098251A58DF8}"/>
              </a:ext>
            </a:extLst>
          </p:cNvPr>
          <p:cNvSpPr txBox="1"/>
          <p:nvPr/>
        </p:nvSpPr>
        <p:spPr>
          <a:xfrm>
            <a:off x="2156346" y="1760561"/>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3" name="Cube 12">
            <a:extLst>
              <a:ext uri="{FF2B5EF4-FFF2-40B4-BE49-F238E27FC236}">
                <a16:creationId xmlns:a16="http://schemas.microsoft.com/office/drawing/2014/main" id="{454589F5-1B5B-3A47-8763-E3B4A09F823F}"/>
              </a:ext>
            </a:extLst>
          </p:cNvPr>
          <p:cNvSpPr/>
          <p:nvPr/>
        </p:nvSpPr>
        <p:spPr>
          <a:xfrm>
            <a:off x="507746" y="1999890"/>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4" name="Cube 13">
            <a:extLst>
              <a:ext uri="{FF2B5EF4-FFF2-40B4-BE49-F238E27FC236}">
                <a16:creationId xmlns:a16="http://schemas.microsoft.com/office/drawing/2014/main" id="{49EB7260-AD59-7143-BF2A-A4D35C34B9CA}"/>
              </a:ext>
            </a:extLst>
          </p:cNvPr>
          <p:cNvSpPr/>
          <p:nvPr/>
        </p:nvSpPr>
        <p:spPr>
          <a:xfrm>
            <a:off x="507746" y="2814272"/>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Cube 14">
            <a:extLst>
              <a:ext uri="{FF2B5EF4-FFF2-40B4-BE49-F238E27FC236}">
                <a16:creationId xmlns:a16="http://schemas.microsoft.com/office/drawing/2014/main" id="{623EB34D-277B-6340-B381-F9C2D18218E8}"/>
              </a:ext>
            </a:extLst>
          </p:cNvPr>
          <p:cNvSpPr/>
          <p:nvPr/>
        </p:nvSpPr>
        <p:spPr>
          <a:xfrm>
            <a:off x="507746" y="3576556"/>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Freeform 15">
            <a:extLst>
              <a:ext uri="{FF2B5EF4-FFF2-40B4-BE49-F238E27FC236}">
                <a16:creationId xmlns:a16="http://schemas.microsoft.com/office/drawing/2014/main" id="{16FE9EBA-65B9-324B-BBBE-3A95543988E0}"/>
              </a:ext>
            </a:extLst>
          </p:cNvPr>
          <p:cNvSpPr/>
          <p:nvPr/>
        </p:nvSpPr>
        <p:spPr>
          <a:xfrm>
            <a:off x="756720" y="4111717"/>
            <a:ext cx="2612771"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Method: Pandas .replace()</a:t>
            </a:r>
          </a:p>
        </p:txBody>
      </p:sp>
      <p:sp>
        <p:nvSpPr>
          <p:cNvPr id="17" name="Cube 16">
            <a:extLst>
              <a:ext uri="{FF2B5EF4-FFF2-40B4-BE49-F238E27FC236}">
                <a16:creationId xmlns:a16="http://schemas.microsoft.com/office/drawing/2014/main" id="{166C2AEF-0C21-4B4E-B01B-864EBFD714B8}"/>
              </a:ext>
            </a:extLst>
          </p:cNvPr>
          <p:cNvSpPr/>
          <p:nvPr/>
        </p:nvSpPr>
        <p:spPr>
          <a:xfrm>
            <a:off x="528999" y="4398784"/>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8" name="TextBox 17">
            <a:extLst>
              <a:ext uri="{FF2B5EF4-FFF2-40B4-BE49-F238E27FC236}">
                <a16:creationId xmlns:a16="http://schemas.microsoft.com/office/drawing/2014/main" id="{96D156BF-9541-E74E-99A0-AC94AF124782}"/>
              </a:ext>
            </a:extLst>
          </p:cNvPr>
          <p:cNvSpPr txBox="1"/>
          <p:nvPr/>
        </p:nvSpPr>
        <p:spPr>
          <a:xfrm>
            <a:off x="1841679" y="5048518"/>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9" name="TextBox 18">
            <a:extLst>
              <a:ext uri="{FF2B5EF4-FFF2-40B4-BE49-F238E27FC236}">
                <a16:creationId xmlns:a16="http://schemas.microsoft.com/office/drawing/2014/main" id="{D35F020B-1E38-F24E-AA20-45F969AE04B2}"/>
              </a:ext>
            </a:extLst>
          </p:cNvPr>
          <p:cNvSpPr txBox="1"/>
          <p:nvPr/>
        </p:nvSpPr>
        <p:spPr>
          <a:xfrm>
            <a:off x="2112135" y="4958366"/>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20" name="Cube 19">
            <a:extLst>
              <a:ext uri="{FF2B5EF4-FFF2-40B4-BE49-F238E27FC236}">
                <a16:creationId xmlns:a16="http://schemas.microsoft.com/office/drawing/2014/main" id="{BC42AA8E-B2DE-C74D-9AE7-700A70B1E958}"/>
              </a:ext>
            </a:extLst>
          </p:cNvPr>
          <p:cNvSpPr/>
          <p:nvPr/>
        </p:nvSpPr>
        <p:spPr>
          <a:xfrm>
            <a:off x="507746" y="4957562"/>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1" name="Freeform 20">
            <a:extLst>
              <a:ext uri="{FF2B5EF4-FFF2-40B4-BE49-F238E27FC236}">
                <a16:creationId xmlns:a16="http://schemas.microsoft.com/office/drawing/2014/main" id="{7AD9E1CC-79D1-FE4B-BFF7-966B6F430C41}"/>
              </a:ext>
            </a:extLst>
          </p:cNvPr>
          <p:cNvSpPr/>
          <p:nvPr/>
        </p:nvSpPr>
        <p:spPr>
          <a:xfrm>
            <a:off x="733347" y="4675906"/>
            <a:ext cx="2612772"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Features: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city, </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group_name</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specific_target</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sub_target</a:t>
            </a: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26" name="Freeform 25">
            <a:extLst>
              <a:ext uri="{FF2B5EF4-FFF2-40B4-BE49-F238E27FC236}">
                <a16:creationId xmlns:a16="http://schemas.microsoft.com/office/drawing/2014/main" id="{E0C305DE-0AB7-2D4E-8445-50BFB4A67E8D}"/>
              </a:ext>
            </a:extLst>
          </p:cNvPr>
          <p:cNvSpPr/>
          <p:nvPr/>
        </p:nvSpPr>
        <p:spPr>
          <a:xfrm>
            <a:off x="5619307" y="587173"/>
            <a:ext cx="5649708" cy="840506"/>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p>
        </p:txBody>
      </p:sp>
      <p:grpSp>
        <p:nvGrpSpPr>
          <p:cNvPr id="39" name="Group 38">
            <a:extLst>
              <a:ext uri="{FF2B5EF4-FFF2-40B4-BE49-F238E27FC236}">
                <a16:creationId xmlns:a16="http://schemas.microsoft.com/office/drawing/2014/main" id="{206E7B17-4B26-574E-96C2-7EE4CF217333}"/>
              </a:ext>
            </a:extLst>
          </p:cNvPr>
          <p:cNvGrpSpPr/>
          <p:nvPr/>
        </p:nvGrpSpPr>
        <p:grpSpPr>
          <a:xfrm>
            <a:off x="4275213" y="1792715"/>
            <a:ext cx="7301344" cy="928525"/>
            <a:chOff x="4275155" y="1236266"/>
            <a:chExt cx="7301344" cy="928525"/>
          </a:xfrm>
        </p:grpSpPr>
        <p:pic>
          <p:nvPicPr>
            <p:cNvPr id="23" name="Picture 22">
              <a:extLst>
                <a:ext uri="{FF2B5EF4-FFF2-40B4-BE49-F238E27FC236}">
                  <a16:creationId xmlns:a16="http://schemas.microsoft.com/office/drawing/2014/main" id="{EDCA0408-0724-484A-B9D5-21DA2CB21F20}"/>
                </a:ext>
              </a:extLst>
            </p:cNvPr>
            <p:cNvPicPr>
              <a:picLocks noChangeAspect="1"/>
            </p:cNvPicPr>
            <p:nvPr/>
          </p:nvPicPr>
          <p:blipFill>
            <a:blip r:embed="rId2">
              <a:duotone>
                <a:schemeClr val="accent1">
                  <a:shade val="45000"/>
                  <a:satMod val="135000"/>
                </a:schemeClr>
                <a:prstClr val="white"/>
              </a:duotone>
            </a:blip>
            <a:stretch>
              <a:fillRect/>
            </a:stretch>
          </p:blipFill>
          <p:spPr>
            <a:xfrm>
              <a:off x="4275155" y="1629461"/>
              <a:ext cx="408837" cy="388395"/>
            </a:xfrm>
            <a:prstGeom prst="rect">
              <a:avLst/>
            </a:prstGeom>
          </p:spPr>
        </p:pic>
        <p:sp>
          <p:nvSpPr>
            <p:cNvPr id="27" name="Freeform 26">
              <a:extLst>
                <a:ext uri="{FF2B5EF4-FFF2-40B4-BE49-F238E27FC236}">
                  <a16:creationId xmlns:a16="http://schemas.microsoft.com/office/drawing/2014/main" id="{0B576720-172D-7247-9079-D49D8CBF3613}"/>
                </a:ext>
              </a:extLst>
            </p:cNvPr>
            <p:cNvSpPr/>
            <p:nvPr/>
          </p:nvSpPr>
          <p:spPr>
            <a:xfrm>
              <a:off x="4832264" y="1236266"/>
              <a:ext cx="1341079" cy="43913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sub_targettxt:</a:t>
              </a:r>
              <a:endPar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pic>
          <p:nvPicPr>
            <p:cNvPr id="29" name="Picture 28">
              <a:extLst>
                <a:ext uri="{FF2B5EF4-FFF2-40B4-BE49-F238E27FC236}">
                  <a16:creationId xmlns:a16="http://schemas.microsoft.com/office/drawing/2014/main" id="{16B8556E-6022-DB46-AE8D-B7635D14E116}"/>
                </a:ext>
              </a:extLst>
            </p:cNvPr>
            <p:cNvPicPr>
              <a:picLocks noChangeAspect="1"/>
            </p:cNvPicPr>
            <p:nvPr/>
          </p:nvPicPr>
          <p:blipFill>
            <a:blip r:embed="rId3"/>
            <a:stretch>
              <a:fillRect/>
            </a:stretch>
          </p:blipFill>
          <p:spPr>
            <a:xfrm>
              <a:off x="4832264" y="1663672"/>
              <a:ext cx="6744235" cy="501119"/>
            </a:xfrm>
            <a:prstGeom prst="rect">
              <a:avLst/>
            </a:prstGeom>
            <a:ln w="22225" cmpd="thickThin">
              <a:solidFill>
                <a:schemeClr val="accent1">
                  <a:hueOff val="0"/>
                  <a:satOff val="0"/>
                  <a:lumOff val="0"/>
                  <a:alpha val="78000"/>
                </a:schemeClr>
              </a:solidFill>
            </a:ln>
          </p:spPr>
        </p:pic>
      </p:grpSp>
      <p:grpSp>
        <p:nvGrpSpPr>
          <p:cNvPr id="38" name="Group 37">
            <a:extLst>
              <a:ext uri="{FF2B5EF4-FFF2-40B4-BE49-F238E27FC236}">
                <a16:creationId xmlns:a16="http://schemas.microsoft.com/office/drawing/2014/main" id="{370F9D1E-80E8-4C4F-A00B-2DC06B82E746}"/>
              </a:ext>
            </a:extLst>
          </p:cNvPr>
          <p:cNvGrpSpPr/>
          <p:nvPr/>
        </p:nvGrpSpPr>
        <p:grpSpPr>
          <a:xfrm>
            <a:off x="4295846" y="2970108"/>
            <a:ext cx="7280654" cy="1233848"/>
            <a:chOff x="4295851" y="2250415"/>
            <a:chExt cx="7281258" cy="1233848"/>
          </a:xfrm>
        </p:grpSpPr>
        <p:pic>
          <p:nvPicPr>
            <p:cNvPr id="22" name="Picture 21">
              <a:extLst>
                <a:ext uri="{FF2B5EF4-FFF2-40B4-BE49-F238E27FC236}">
                  <a16:creationId xmlns:a16="http://schemas.microsoft.com/office/drawing/2014/main" id="{93C26DD7-B882-314F-8A73-03EA6EF4237E}"/>
                </a:ext>
              </a:extLst>
            </p:cNvPr>
            <p:cNvPicPr>
              <a:picLocks noChangeAspect="1"/>
            </p:cNvPicPr>
            <p:nvPr/>
          </p:nvPicPr>
          <p:blipFill>
            <a:blip r:embed="rId4">
              <a:duotone>
                <a:schemeClr val="accent1">
                  <a:shade val="45000"/>
                  <a:satMod val="135000"/>
                </a:schemeClr>
                <a:prstClr val="white"/>
              </a:duotone>
            </a:blip>
            <a:stretch>
              <a:fillRect/>
            </a:stretch>
          </p:blipFill>
          <p:spPr>
            <a:xfrm>
              <a:off x="11140631" y="2571374"/>
              <a:ext cx="436478" cy="428321"/>
            </a:xfrm>
            <a:prstGeom prst="rect">
              <a:avLst/>
            </a:prstGeom>
          </p:spPr>
        </p:pic>
        <p:pic>
          <p:nvPicPr>
            <p:cNvPr id="30" name="Picture 29">
              <a:extLst>
                <a:ext uri="{FF2B5EF4-FFF2-40B4-BE49-F238E27FC236}">
                  <a16:creationId xmlns:a16="http://schemas.microsoft.com/office/drawing/2014/main" id="{B82F8778-A3E6-F24F-B31E-2801A8455626}"/>
                </a:ext>
              </a:extLst>
            </p:cNvPr>
            <p:cNvPicPr>
              <a:picLocks noChangeAspect="1"/>
            </p:cNvPicPr>
            <p:nvPr/>
          </p:nvPicPr>
          <p:blipFill>
            <a:blip r:embed="rId5"/>
            <a:stretch>
              <a:fillRect/>
            </a:stretch>
          </p:blipFill>
          <p:spPr>
            <a:xfrm>
              <a:off x="4295851" y="2627340"/>
              <a:ext cx="6744235" cy="856923"/>
            </a:xfrm>
            <a:prstGeom prst="rect">
              <a:avLst/>
            </a:prstGeom>
            <a:ln w="22225" cmpd="thickThin">
              <a:solidFill>
                <a:schemeClr val="accent1">
                  <a:hueOff val="0"/>
                  <a:satOff val="0"/>
                  <a:lumOff val="0"/>
                  <a:alpha val="78000"/>
                </a:schemeClr>
              </a:solidFill>
            </a:ln>
          </p:spPr>
        </p:pic>
        <p:sp>
          <p:nvSpPr>
            <p:cNvPr id="31" name="Freeform 30">
              <a:extLst>
                <a:ext uri="{FF2B5EF4-FFF2-40B4-BE49-F238E27FC236}">
                  <a16:creationId xmlns:a16="http://schemas.microsoft.com/office/drawing/2014/main" id="{3AAA559F-655E-5940-BC5C-07F7039BACCC}"/>
                </a:ext>
              </a:extLst>
            </p:cNvPr>
            <p:cNvSpPr/>
            <p:nvPr/>
          </p:nvSpPr>
          <p:spPr>
            <a:xfrm>
              <a:off x="9577155" y="2250415"/>
              <a:ext cx="1479386" cy="43913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specific_target:</a:t>
              </a:r>
              <a:endPar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grpSp>
        <p:nvGrpSpPr>
          <p:cNvPr id="37" name="Group 36">
            <a:extLst>
              <a:ext uri="{FF2B5EF4-FFF2-40B4-BE49-F238E27FC236}">
                <a16:creationId xmlns:a16="http://schemas.microsoft.com/office/drawing/2014/main" id="{50BAFFCA-559B-8C45-B99C-E8468916FCCD}"/>
              </a:ext>
            </a:extLst>
          </p:cNvPr>
          <p:cNvGrpSpPr/>
          <p:nvPr/>
        </p:nvGrpSpPr>
        <p:grpSpPr>
          <a:xfrm>
            <a:off x="4275213" y="4520922"/>
            <a:ext cx="7301287" cy="821456"/>
            <a:chOff x="4299752" y="3492036"/>
            <a:chExt cx="7276748" cy="821456"/>
          </a:xfrm>
        </p:grpSpPr>
        <p:pic>
          <p:nvPicPr>
            <p:cNvPr id="25" name="Picture 24">
              <a:extLst>
                <a:ext uri="{FF2B5EF4-FFF2-40B4-BE49-F238E27FC236}">
                  <a16:creationId xmlns:a16="http://schemas.microsoft.com/office/drawing/2014/main" id="{47C2FB6F-0C4B-D54C-82E3-362117C4F1EC}"/>
                </a:ext>
              </a:extLst>
            </p:cNvPr>
            <p:cNvPicPr>
              <a:picLocks noChangeAspect="1"/>
            </p:cNvPicPr>
            <p:nvPr/>
          </p:nvPicPr>
          <p:blipFill>
            <a:blip r:embed="rId6">
              <a:duotone>
                <a:schemeClr val="accent1">
                  <a:shade val="45000"/>
                  <a:satMod val="135000"/>
                </a:schemeClr>
                <a:prstClr val="white"/>
              </a:duotone>
            </a:blip>
            <a:stretch>
              <a:fillRect/>
            </a:stretch>
          </p:blipFill>
          <p:spPr>
            <a:xfrm>
              <a:off x="4299752" y="3878446"/>
              <a:ext cx="407467" cy="366084"/>
            </a:xfrm>
            <a:prstGeom prst="rect">
              <a:avLst/>
            </a:prstGeom>
          </p:spPr>
        </p:pic>
        <p:pic>
          <p:nvPicPr>
            <p:cNvPr id="32" name="Picture 31">
              <a:extLst>
                <a:ext uri="{FF2B5EF4-FFF2-40B4-BE49-F238E27FC236}">
                  <a16:creationId xmlns:a16="http://schemas.microsoft.com/office/drawing/2014/main" id="{099BB74F-019F-4D41-AC3F-3FE9F14FF51B}"/>
                </a:ext>
              </a:extLst>
            </p:cNvPr>
            <p:cNvPicPr>
              <a:picLocks noChangeAspect="1"/>
            </p:cNvPicPr>
            <p:nvPr/>
          </p:nvPicPr>
          <p:blipFill>
            <a:blip r:embed="rId7"/>
            <a:stretch>
              <a:fillRect/>
            </a:stretch>
          </p:blipFill>
          <p:spPr>
            <a:xfrm>
              <a:off x="4832264" y="3908838"/>
              <a:ext cx="6744236" cy="404654"/>
            </a:xfrm>
            <a:prstGeom prst="rect">
              <a:avLst/>
            </a:prstGeom>
            <a:ln w="22225" cmpd="thickThin">
              <a:solidFill>
                <a:schemeClr val="accent1">
                  <a:hueOff val="0"/>
                  <a:satOff val="0"/>
                  <a:lumOff val="0"/>
                  <a:alpha val="78000"/>
                </a:schemeClr>
              </a:solidFill>
            </a:ln>
          </p:spPr>
        </p:pic>
        <p:sp>
          <p:nvSpPr>
            <p:cNvPr id="33" name="Freeform 32">
              <a:extLst>
                <a:ext uri="{FF2B5EF4-FFF2-40B4-BE49-F238E27FC236}">
                  <a16:creationId xmlns:a16="http://schemas.microsoft.com/office/drawing/2014/main" id="{A790EEBD-C8B9-9F4E-B1FD-6FE192F759B9}"/>
                </a:ext>
              </a:extLst>
            </p:cNvPr>
            <p:cNvSpPr/>
            <p:nvPr/>
          </p:nvSpPr>
          <p:spPr>
            <a:xfrm>
              <a:off x="4832264" y="3492036"/>
              <a:ext cx="1341079" cy="43913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group_name:</a:t>
              </a:r>
              <a:endPar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grpSp>
        <p:nvGrpSpPr>
          <p:cNvPr id="41" name="Group 40">
            <a:extLst>
              <a:ext uri="{FF2B5EF4-FFF2-40B4-BE49-F238E27FC236}">
                <a16:creationId xmlns:a16="http://schemas.microsoft.com/office/drawing/2014/main" id="{FC3BB910-9C1B-AC4F-AE18-0C5560386892}"/>
              </a:ext>
            </a:extLst>
          </p:cNvPr>
          <p:cNvGrpSpPr/>
          <p:nvPr/>
        </p:nvGrpSpPr>
        <p:grpSpPr>
          <a:xfrm>
            <a:off x="4295846" y="5730432"/>
            <a:ext cx="7331864" cy="938483"/>
            <a:chOff x="4295849" y="5688474"/>
            <a:chExt cx="7232836" cy="938483"/>
          </a:xfrm>
        </p:grpSpPr>
        <p:pic>
          <p:nvPicPr>
            <p:cNvPr id="24" name="Picture 23">
              <a:extLst>
                <a:ext uri="{FF2B5EF4-FFF2-40B4-BE49-F238E27FC236}">
                  <a16:creationId xmlns:a16="http://schemas.microsoft.com/office/drawing/2014/main" id="{5E7352F0-5A93-CE43-B42A-17EE0EF5DA6D}"/>
                </a:ext>
              </a:extLst>
            </p:cNvPr>
            <p:cNvPicPr>
              <a:picLocks noChangeAspect="1"/>
            </p:cNvPicPr>
            <p:nvPr/>
          </p:nvPicPr>
          <p:blipFill>
            <a:blip r:embed="rId8">
              <a:duotone>
                <a:schemeClr val="accent1">
                  <a:shade val="45000"/>
                  <a:satMod val="135000"/>
                </a:schemeClr>
                <a:prstClr val="white"/>
              </a:duotone>
            </a:blip>
            <a:stretch>
              <a:fillRect/>
            </a:stretch>
          </p:blipFill>
          <p:spPr>
            <a:xfrm>
              <a:off x="11113227" y="5960007"/>
              <a:ext cx="415458" cy="407765"/>
            </a:xfrm>
            <a:prstGeom prst="rect">
              <a:avLst/>
            </a:prstGeom>
          </p:spPr>
        </p:pic>
        <p:sp>
          <p:nvSpPr>
            <p:cNvPr id="34" name="Freeform 33">
              <a:extLst>
                <a:ext uri="{FF2B5EF4-FFF2-40B4-BE49-F238E27FC236}">
                  <a16:creationId xmlns:a16="http://schemas.microsoft.com/office/drawing/2014/main" id="{39B287B7-5605-0F4B-9947-C3DD57AD3D55}"/>
                </a:ext>
              </a:extLst>
            </p:cNvPr>
            <p:cNvSpPr/>
            <p:nvPr/>
          </p:nvSpPr>
          <p:spPr>
            <a:xfrm>
              <a:off x="10465326" y="5688474"/>
              <a:ext cx="574758" cy="43913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city:</a:t>
              </a:r>
              <a:endPar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pic>
          <p:nvPicPr>
            <p:cNvPr id="40" name="Picture 39">
              <a:extLst>
                <a:ext uri="{FF2B5EF4-FFF2-40B4-BE49-F238E27FC236}">
                  <a16:creationId xmlns:a16="http://schemas.microsoft.com/office/drawing/2014/main" id="{47FA01D0-9687-AA43-9D0D-C47C6C290A34}"/>
                </a:ext>
              </a:extLst>
            </p:cNvPr>
            <p:cNvPicPr>
              <a:picLocks noChangeAspect="1"/>
            </p:cNvPicPr>
            <p:nvPr/>
          </p:nvPicPr>
          <p:blipFill>
            <a:blip r:embed="rId9"/>
            <a:stretch>
              <a:fillRect/>
            </a:stretch>
          </p:blipFill>
          <p:spPr>
            <a:xfrm>
              <a:off x="4295849" y="6091310"/>
              <a:ext cx="6744235" cy="535647"/>
            </a:xfrm>
            <a:prstGeom prst="rect">
              <a:avLst/>
            </a:prstGeom>
            <a:ln w="22225" cmpd="thickThin">
              <a:solidFill>
                <a:schemeClr val="accent1">
                  <a:hueOff val="0"/>
                  <a:satOff val="0"/>
                  <a:lumOff val="0"/>
                  <a:alpha val="78000"/>
                </a:schemeClr>
              </a:solidFill>
            </a:ln>
          </p:spPr>
        </p:pic>
      </p:grpSp>
      <p:pic>
        <p:nvPicPr>
          <p:cNvPr id="42" name="Picture 41">
            <a:extLst>
              <a:ext uri="{FF2B5EF4-FFF2-40B4-BE49-F238E27FC236}">
                <a16:creationId xmlns:a16="http://schemas.microsoft.com/office/drawing/2014/main" id="{8E7D7FDD-F80D-7C4F-9BF2-1791802403B7}"/>
              </a:ext>
            </a:extLst>
          </p:cNvPr>
          <p:cNvPicPr>
            <a:picLocks noChangeAspect="1"/>
          </p:cNvPicPr>
          <p:nvPr/>
        </p:nvPicPr>
        <p:blipFill>
          <a:blip r:embed="rId10"/>
          <a:stretch>
            <a:fillRect/>
          </a:stretch>
        </p:blipFill>
        <p:spPr>
          <a:xfrm>
            <a:off x="4295849" y="563806"/>
            <a:ext cx="7280651" cy="932279"/>
          </a:xfrm>
          <a:prstGeom prst="rect">
            <a:avLst/>
          </a:prstGeom>
          <a:ln w="22225" cmpd="thickThin">
            <a:solidFill>
              <a:schemeClr val="accent1">
                <a:hueOff val="0"/>
                <a:satOff val="0"/>
                <a:lumOff val="0"/>
                <a:alpha val="78000"/>
              </a:schemeClr>
            </a:solidFill>
          </a:ln>
        </p:spPr>
      </p:pic>
      <p:pic>
        <p:nvPicPr>
          <p:cNvPr id="44" name="Picture 43">
            <a:extLst>
              <a:ext uri="{FF2B5EF4-FFF2-40B4-BE49-F238E27FC236}">
                <a16:creationId xmlns:a16="http://schemas.microsoft.com/office/drawing/2014/main" id="{411224FA-B192-FA4A-9D2B-6D85F396D8F6}"/>
              </a:ext>
            </a:extLst>
          </p:cNvPr>
          <p:cNvPicPr>
            <a:picLocks noChangeAspect="1"/>
          </p:cNvPicPr>
          <p:nvPr/>
        </p:nvPicPr>
        <p:blipFill>
          <a:blip r:embed="rId11">
            <a:duotone>
              <a:schemeClr val="accent1">
                <a:shade val="45000"/>
                <a:satMod val="135000"/>
              </a:schemeClr>
              <a:prstClr val="white"/>
            </a:duotone>
          </a:blip>
          <a:stretch>
            <a:fillRect/>
          </a:stretch>
        </p:blipFill>
        <p:spPr>
          <a:xfrm rot="7308251">
            <a:off x="7969885" y="1639140"/>
            <a:ext cx="498403" cy="462407"/>
          </a:xfrm>
          <a:prstGeom prst="rect">
            <a:avLst/>
          </a:prstGeom>
        </p:spPr>
      </p:pic>
      <p:pic>
        <p:nvPicPr>
          <p:cNvPr id="46" name="Picture 45">
            <a:extLst>
              <a:ext uri="{FF2B5EF4-FFF2-40B4-BE49-F238E27FC236}">
                <a16:creationId xmlns:a16="http://schemas.microsoft.com/office/drawing/2014/main" id="{AD8C9B4C-8C98-C541-AD6A-6730B713D721}"/>
              </a:ext>
            </a:extLst>
          </p:cNvPr>
          <p:cNvPicPr>
            <a:picLocks noChangeAspect="1"/>
          </p:cNvPicPr>
          <p:nvPr/>
        </p:nvPicPr>
        <p:blipFill rotWithShape="1">
          <a:blip r:embed="rId12">
            <a:duotone>
              <a:schemeClr val="accent1">
                <a:shade val="45000"/>
                <a:satMod val="135000"/>
              </a:schemeClr>
              <a:prstClr val="white"/>
            </a:duotone>
          </a:blip>
          <a:srcRect l="1027" t="4382" b="1"/>
          <a:stretch/>
        </p:blipFill>
        <p:spPr>
          <a:xfrm>
            <a:off x="8019392" y="2850496"/>
            <a:ext cx="357353" cy="388397"/>
          </a:xfrm>
          <a:prstGeom prst="rect">
            <a:avLst/>
          </a:prstGeom>
        </p:spPr>
      </p:pic>
      <p:pic>
        <p:nvPicPr>
          <p:cNvPr id="47" name="Picture 46">
            <a:extLst>
              <a:ext uri="{FF2B5EF4-FFF2-40B4-BE49-F238E27FC236}">
                <a16:creationId xmlns:a16="http://schemas.microsoft.com/office/drawing/2014/main" id="{F21EE178-8C0B-B645-B96A-E993DB80F73D}"/>
              </a:ext>
            </a:extLst>
          </p:cNvPr>
          <p:cNvPicPr>
            <a:picLocks noChangeAspect="1"/>
          </p:cNvPicPr>
          <p:nvPr/>
        </p:nvPicPr>
        <p:blipFill rotWithShape="1">
          <a:blip r:embed="rId13">
            <a:duotone>
              <a:schemeClr val="accent1">
                <a:shade val="45000"/>
                <a:satMod val="135000"/>
              </a:schemeClr>
              <a:prstClr val="white"/>
            </a:duotone>
          </a:blip>
          <a:srcRect t="9346"/>
          <a:stretch/>
        </p:blipFill>
        <p:spPr>
          <a:xfrm rot="21354426">
            <a:off x="7888207" y="4330209"/>
            <a:ext cx="607612" cy="489618"/>
          </a:xfrm>
          <a:prstGeom prst="rect">
            <a:avLst/>
          </a:prstGeom>
        </p:spPr>
      </p:pic>
      <p:pic>
        <p:nvPicPr>
          <p:cNvPr id="48" name="Picture 47">
            <a:extLst>
              <a:ext uri="{FF2B5EF4-FFF2-40B4-BE49-F238E27FC236}">
                <a16:creationId xmlns:a16="http://schemas.microsoft.com/office/drawing/2014/main" id="{57F462AA-25ED-FF41-B043-7337F3E6BEFC}"/>
              </a:ext>
            </a:extLst>
          </p:cNvPr>
          <p:cNvPicPr>
            <a:picLocks noChangeAspect="1"/>
          </p:cNvPicPr>
          <p:nvPr/>
        </p:nvPicPr>
        <p:blipFill>
          <a:blip r:embed="rId11">
            <a:duotone>
              <a:schemeClr val="accent1">
                <a:shade val="45000"/>
                <a:satMod val="135000"/>
              </a:schemeClr>
              <a:prstClr val="white"/>
            </a:duotone>
          </a:blip>
          <a:stretch>
            <a:fillRect/>
          </a:stretch>
        </p:blipFill>
        <p:spPr>
          <a:xfrm rot="3493140">
            <a:off x="7974299" y="5486132"/>
            <a:ext cx="526635" cy="488600"/>
          </a:xfrm>
          <a:prstGeom prst="rect">
            <a:avLst/>
          </a:prstGeom>
        </p:spPr>
      </p:pic>
      <p:sp>
        <p:nvSpPr>
          <p:cNvPr id="49" name="TextBox 48">
            <a:extLst>
              <a:ext uri="{FF2B5EF4-FFF2-40B4-BE49-F238E27FC236}">
                <a16:creationId xmlns:a16="http://schemas.microsoft.com/office/drawing/2014/main" id="{70CB104F-4C02-1647-B39F-0BA44C08695D}"/>
              </a:ext>
            </a:extLst>
          </p:cNvPr>
          <p:cNvSpPr txBox="1"/>
          <p:nvPr/>
        </p:nvSpPr>
        <p:spPr>
          <a:xfrm>
            <a:off x="9144000" y="4792717"/>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50" name="Punched Tape 49">
            <a:extLst>
              <a:ext uri="{FF2B5EF4-FFF2-40B4-BE49-F238E27FC236}">
                <a16:creationId xmlns:a16="http://schemas.microsoft.com/office/drawing/2014/main" id="{E7F2B326-2A0E-AC46-98FE-FF1693F3B9A6}"/>
              </a:ext>
            </a:extLst>
          </p:cNvPr>
          <p:cNvSpPr/>
          <p:nvPr/>
        </p:nvSpPr>
        <p:spPr>
          <a:xfrm>
            <a:off x="507746" y="5572041"/>
            <a:ext cx="206856" cy="186021"/>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1" name="Freeform 50">
            <a:extLst>
              <a:ext uri="{FF2B5EF4-FFF2-40B4-BE49-F238E27FC236}">
                <a16:creationId xmlns:a16="http://schemas.microsoft.com/office/drawing/2014/main" id="{6BC5E15B-2719-624A-8AF1-FE04955733B4}"/>
              </a:ext>
            </a:extLst>
          </p:cNvPr>
          <p:cNvSpPr/>
          <p:nvPr/>
        </p:nvSpPr>
        <p:spPr>
          <a:xfrm>
            <a:off x="714603" y="5326889"/>
            <a:ext cx="2612771" cy="143802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Issues: </a:t>
            </a:r>
          </a:p>
          <a:p>
            <a:pPr marL="285750" lvl="0" indent="-285750" algn="l" defTabSz="622300">
              <a:lnSpc>
                <a:spcPct val="90000"/>
              </a:lnSpc>
              <a:spcBef>
                <a:spcPct val="0"/>
              </a:spcBef>
              <a:spcAft>
                <a:spcPct val="35000"/>
              </a:spcAft>
              <a:buFont typeface="Arial" panose="020B0604020202020204" pitchFamily="34" charset="0"/>
              <a:buChar char="•"/>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Not safe from human bias.</a:t>
            </a:r>
          </a:p>
          <a:p>
            <a:pPr marL="285750" lvl="0" indent="-285750" algn="l"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Highly dependent on careful research.</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5" name="TextBox 4">
            <a:extLst>
              <a:ext uri="{FF2B5EF4-FFF2-40B4-BE49-F238E27FC236}">
                <a16:creationId xmlns:a16="http://schemas.microsoft.com/office/drawing/2014/main" id="{C49607D6-8471-B641-A0C8-DE8D40F8EA2C}"/>
              </a:ext>
            </a:extLst>
          </p:cNvPr>
          <p:cNvSpPr txBox="1"/>
          <p:nvPr/>
        </p:nvSpPr>
        <p:spPr>
          <a:xfrm>
            <a:off x="2917371" y="449580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7" name="TextBox 6">
            <a:extLst>
              <a:ext uri="{FF2B5EF4-FFF2-40B4-BE49-F238E27FC236}">
                <a16:creationId xmlns:a16="http://schemas.microsoft.com/office/drawing/2014/main" id="{EF3EDAB2-416F-CD43-A1C0-F8B6EF318449}"/>
              </a:ext>
            </a:extLst>
          </p:cNvPr>
          <p:cNvSpPr txBox="1"/>
          <p:nvPr/>
        </p:nvSpPr>
        <p:spPr>
          <a:xfrm>
            <a:off x="3892378" y="1000897"/>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45" name="Picture 44">
            <a:extLst>
              <a:ext uri="{FF2B5EF4-FFF2-40B4-BE49-F238E27FC236}">
                <a16:creationId xmlns:a16="http://schemas.microsoft.com/office/drawing/2014/main" id="{88893A3C-22A5-3C48-B77D-83EEF655A243}"/>
              </a:ext>
            </a:extLst>
          </p:cNvPr>
          <p:cNvPicPr>
            <a:picLocks noChangeAspect="1"/>
          </p:cNvPicPr>
          <p:nvPr/>
        </p:nvPicPr>
        <p:blipFill>
          <a:blip r:embed="rId2">
            <a:duotone>
              <a:schemeClr val="accent1">
                <a:shade val="45000"/>
                <a:satMod val="135000"/>
              </a:schemeClr>
              <a:prstClr val="white"/>
            </a:duotone>
          </a:blip>
          <a:stretch>
            <a:fillRect/>
          </a:stretch>
        </p:blipFill>
        <p:spPr>
          <a:xfrm>
            <a:off x="3674684" y="836483"/>
            <a:ext cx="520885" cy="494841"/>
          </a:xfrm>
          <a:prstGeom prst="rect">
            <a:avLst/>
          </a:prstGeom>
        </p:spPr>
      </p:pic>
    </p:spTree>
    <p:extLst>
      <p:ext uri="{BB962C8B-B14F-4D97-AF65-F5344CB8AC3E}">
        <p14:creationId xmlns:p14="http://schemas.microsoft.com/office/powerpoint/2010/main" val="17848989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3739662"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C227128-A59B-8046-AE72-3584D85F2650}"/>
              </a:ext>
            </a:extLst>
          </p:cNvPr>
          <p:cNvSpPr txBox="1"/>
          <p:nvPr/>
        </p:nvSpPr>
        <p:spPr>
          <a:xfrm>
            <a:off x="144222" y="13585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graphicFrame>
        <p:nvGraphicFramePr>
          <p:cNvPr id="7" name="Chart 6">
            <a:extLst>
              <a:ext uri="{FF2B5EF4-FFF2-40B4-BE49-F238E27FC236}">
                <a16:creationId xmlns:a16="http://schemas.microsoft.com/office/drawing/2014/main" id="{E1140C31-E9FE-8A42-9639-66DDFCC0BBD4}"/>
              </a:ext>
            </a:extLst>
          </p:cNvPr>
          <p:cNvGraphicFramePr>
            <a:graphicFrameLocks noChangeAspect="1"/>
          </p:cNvGraphicFramePr>
          <p:nvPr>
            <p:extLst>
              <p:ext uri="{D42A27DB-BD31-4B8C-83A1-F6EECF244321}">
                <p14:modId xmlns:p14="http://schemas.microsoft.com/office/powerpoint/2010/main" val="2930928204"/>
              </p:ext>
            </p:extLst>
          </p:nvPr>
        </p:nvGraphicFramePr>
        <p:xfrm>
          <a:off x="7115884" y="1946401"/>
          <a:ext cx="3745250" cy="353036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7C040ECB-02F8-C24A-8EB0-86D60CFEA48B}"/>
              </a:ext>
            </a:extLst>
          </p:cNvPr>
          <p:cNvSpPr txBox="1"/>
          <p:nvPr/>
        </p:nvSpPr>
        <p:spPr>
          <a:xfrm>
            <a:off x="2395470" y="3786389"/>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4" name="Freeform 13">
            <a:extLst>
              <a:ext uri="{FF2B5EF4-FFF2-40B4-BE49-F238E27FC236}">
                <a16:creationId xmlns:a16="http://schemas.microsoft.com/office/drawing/2014/main" id="{6EBBBEF5-241D-F849-807C-6890842E7B76}"/>
              </a:ext>
            </a:extLst>
          </p:cNvPr>
          <p:cNvSpPr/>
          <p:nvPr/>
        </p:nvSpPr>
        <p:spPr>
          <a:xfrm>
            <a:off x="730365" y="3915176"/>
            <a:ext cx="2612771" cy="87565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nvGrpSpPr>
          <p:cNvPr id="12" name="Group 11">
            <a:extLst>
              <a:ext uri="{FF2B5EF4-FFF2-40B4-BE49-F238E27FC236}">
                <a16:creationId xmlns:a16="http://schemas.microsoft.com/office/drawing/2014/main" id="{CCCE2822-F9CF-B643-B947-FCAD8417EA67}"/>
              </a:ext>
            </a:extLst>
          </p:cNvPr>
          <p:cNvGrpSpPr/>
          <p:nvPr/>
        </p:nvGrpSpPr>
        <p:grpSpPr>
          <a:xfrm>
            <a:off x="1354168" y="1232242"/>
            <a:ext cx="4402687" cy="5049498"/>
            <a:chOff x="523508" y="1373910"/>
            <a:chExt cx="2909780" cy="5049498"/>
          </a:xfrm>
        </p:grpSpPr>
        <p:sp>
          <p:nvSpPr>
            <p:cNvPr id="9" name="Punched Tape 8">
              <a:extLst>
                <a:ext uri="{FF2B5EF4-FFF2-40B4-BE49-F238E27FC236}">
                  <a16:creationId xmlns:a16="http://schemas.microsoft.com/office/drawing/2014/main" id="{056D30BE-5ACC-4F4B-B763-25AB1D156903}"/>
                </a:ext>
              </a:extLst>
            </p:cNvPr>
            <p:cNvSpPr/>
            <p:nvPr/>
          </p:nvSpPr>
          <p:spPr>
            <a:xfrm>
              <a:off x="606866" y="2947941"/>
              <a:ext cx="105298" cy="118979"/>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0" name="Freeform 9">
              <a:extLst>
                <a:ext uri="{FF2B5EF4-FFF2-40B4-BE49-F238E27FC236}">
                  <a16:creationId xmlns:a16="http://schemas.microsoft.com/office/drawing/2014/main" id="{A2ABD1E2-B347-4D49-82AD-8C354CE33AE5}"/>
                </a:ext>
              </a:extLst>
            </p:cNvPr>
            <p:cNvSpPr/>
            <p:nvPr/>
          </p:nvSpPr>
          <p:spPr>
            <a:xfrm>
              <a:off x="820517" y="2309927"/>
              <a:ext cx="2612771" cy="160524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Can lead to a warped perspective: </a:t>
              </a:r>
            </a:p>
            <a:p>
              <a:pPr marL="285750" lvl="0" indent="-285750" algn="l"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L</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ots of information about successful attacks.</a:t>
              </a:r>
            </a:p>
            <a:p>
              <a:pPr marL="285750" lvl="0" indent="-285750" algn="l"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Not enough information on unsuccessful attacks.</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1" name="Freeform 10">
              <a:extLst>
                <a:ext uri="{FF2B5EF4-FFF2-40B4-BE49-F238E27FC236}">
                  <a16:creationId xmlns:a16="http://schemas.microsoft.com/office/drawing/2014/main" id="{48814E40-598A-5341-81E6-0984A7AFE8C8}"/>
                </a:ext>
              </a:extLst>
            </p:cNvPr>
            <p:cNvSpPr/>
            <p:nvPr/>
          </p:nvSpPr>
          <p:spPr>
            <a:xfrm>
              <a:off x="523508" y="1373910"/>
              <a:ext cx="2729914"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Class Imbalance:</a:t>
              </a:r>
            </a:p>
          </p:txBody>
        </p:sp>
        <p:sp>
          <p:nvSpPr>
            <p:cNvPr id="13" name="Punched Tape 12">
              <a:extLst>
                <a:ext uri="{FF2B5EF4-FFF2-40B4-BE49-F238E27FC236}">
                  <a16:creationId xmlns:a16="http://schemas.microsoft.com/office/drawing/2014/main" id="{8CE9D6E3-1D1A-7746-A9FD-40EAB1C94F5C}"/>
                </a:ext>
              </a:extLst>
            </p:cNvPr>
            <p:cNvSpPr/>
            <p:nvPr/>
          </p:nvSpPr>
          <p:spPr>
            <a:xfrm>
              <a:off x="606866" y="4380169"/>
              <a:ext cx="105298" cy="118979"/>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5" name="Freeform 14">
              <a:extLst>
                <a:ext uri="{FF2B5EF4-FFF2-40B4-BE49-F238E27FC236}">
                  <a16:creationId xmlns:a16="http://schemas.microsoft.com/office/drawing/2014/main" id="{5511365C-A040-EF48-988C-A274F701806A}"/>
                </a:ext>
              </a:extLst>
            </p:cNvPr>
            <p:cNvSpPr/>
            <p:nvPr/>
          </p:nvSpPr>
          <p:spPr>
            <a:xfrm>
              <a:off x="820517" y="3915176"/>
              <a:ext cx="2612771" cy="160524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Keeping an eye on our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false positive predictions will be necessary.  Most of our predictions will be positive.  Limiting our incorrectly negative predictions will tell us how strong our model is.</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6" name="Punched Tape 15">
              <a:extLst>
                <a:ext uri="{FF2B5EF4-FFF2-40B4-BE49-F238E27FC236}">
                  <a16:creationId xmlns:a16="http://schemas.microsoft.com/office/drawing/2014/main" id="{79601AEC-FA9A-7546-8D34-3A0C2A5CD246}"/>
                </a:ext>
              </a:extLst>
            </p:cNvPr>
            <p:cNvSpPr/>
            <p:nvPr/>
          </p:nvSpPr>
          <p:spPr>
            <a:xfrm>
              <a:off x="606866" y="5985418"/>
              <a:ext cx="105298" cy="118979"/>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7" name="Freeform 16">
              <a:extLst>
                <a:ext uri="{FF2B5EF4-FFF2-40B4-BE49-F238E27FC236}">
                  <a16:creationId xmlns:a16="http://schemas.microsoft.com/office/drawing/2014/main" id="{DB92D79D-67D9-E544-B6E5-8E2DCA83C0FA}"/>
                </a:ext>
              </a:extLst>
            </p:cNvPr>
            <p:cNvSpPr/>
            <p:nvPr/>
          </p:nvSpPr>
          <p:spPr>
            <a:xfrm>
              <a:off x="820517" y="5520425"/>
              <a:ext cx="2612771" cy="90298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Using a balanced accuracy score will help our evaluations take class imbalance into account. </a:t>
              </a:r>
            </a:p>
          </p:txBody>
        </p:sp>
      </p:grpSp>
      <p:grpSp>
        <p:nvGrpSpPr>
          <p:cNvPr id="80" name="Group 79">
            <a:extLst>
              <a:ext uri="{FF2B5EF4-FFF2-40B4-BE49-F238E27FC236}">
                <a16:creationId xmlns:a16="http://schemas.microsoft.com/office/drawing/2014/main" id="{927835DC-DD28-8342-9532-39E7A9B85EEE}"/>
              </a:ext>
            </a:extLst>
          </p:cNvPr>
          <p:cNvGrpSpPr/>
          <p:nvPr/>
        </p:nvGrpSpPr>
        <p:grpSpPr>
          <a:xfrm>
            <a:off x="7070529" y="4576132"/>
            <a:ext cx="4098868" cy="1957231"/>
            <a:chOff x="7774885" y="4679644"/>
            <a:chExt cx="4098868" cy="1957231"/>
          </a:xfrm>
        </p:grpSpPr>
        <p:grpSp>
          <p:nvGrpSpPr>
            <p:cNvPr id="42" name="Group 41">
              <a:extLst>
                <a:ext uri="{FF2B5EF4-FFF2-40B4-BE49-F238E27FC236}">
                  <a16:creationId xmlns:a16="http://schemas.microsoft.com/office/drawing/2014/main" id="{A5AA0BE6-8575-0D41-BB56-A0AE55CE0EC8}"/>
                </a:ext>
              </a:extLst>
            </p:cNvPr>
            <p:cNvGrpSpPr/>
            <p:nvPr/>
          </p:nvGrpSpPr>
          <p:grpSpPr>
            <a:xfrm>
              <a:off x="7774885" y="4679644"/>
              <a:ext cx="4098868" cy="1957231"/>
              <a:chOff x="641615" y="759109"/>
              <a:chExt cx="4437098" cy="2118737"/>
            </a:xfrm>
          </p:grpSpPr>
          <p:pic>
            <p:nvPicPr>
              <p:cNvPr id="43" name="Picture 42">
                <a:extLst>
                  <a:ext uri="{FF2B5EF4-FFF2-40B4-BE49-F238E27FC236}">
                    <a16:creationId xmlns:a16="http://schemas.microsoft.com/office/drawing/2014/main" id="{707070FC-0556-E941-A984-07A099A500F9}"/>
                  </a:ext>
                </a:extLst>
              </p:cNvPr>
              <p:cNvPicPr>
                <a:picLocks noChangeAspect="1"/>
              </p:cNvPicPr>
              <p:nvPr/>
            </p:nvPicPr>
            <p:blipFill>
              <a:blip r:embed="rId3">
                <a:duotone>
                  <a:schemeClr val="accent1">
                    <a:shade val="45000"/>
                    <a:satMod val="135000"/>
                  </a:schemeClr>
                  <a:prstClr val="white"/>
                </a:duotone>
                <a:alphaModFix amt="85000"/>
                <a:extLst>
                  <a:ext uri="{BEBA8EAE-BF5A-486C-A8C5-ECC9F3942E4B}">
                    <a14:imgProps xmlns:a14="http://schemas.microsoft.com/office/drawing/2010/main">
                      <a14:imgLayer r:embed="rId4">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641615" y="2578334"/>
                <a:ext cx="329591" cy="299226"/>
              </a:xfrm>
              <a:prstGeom prst="rect">
                <a:avLst/>
              </a:prstGeom>
            </p:spPr>
          </p:pic>
          <p:pic>
            <p:nvPicPr>
              <p:cNvPr id="44" name="Picture 43">
                <a:extLst>
                  <a:ext uri="{FF2B5EF4-FFF2-40B4-BE49-F238E27FC236}">
                    <a16:creationId xmlns:a16="http://schemas.microsoft.com/office/drawing/2014/main" id="{F3B2A5AB-9A6C-CA40-A355-B514118876BF}"/>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403958" y="2300017"/>
                <a:ext cx="440500" cy="432677"/>
              </a:xfrm>
              <a:prstGeom prst="rect">
                <a:avLst/>
              </a:prstGeom>
              <a:effectLst>
                <a:glow rad="101600">
                  <a:schemeClr val="accent6">
                    <a:lumMod val="60000"/>
                    <a:lumOff val="40000"/>
                    <a:alpha val="40000"/>
                  </a:schemeClr>
                </a:glow>
              </a:effectLst>
            </p:spPr>
          </p:pic>
          <p:pic>
            <p:nvPicPr>
              <p:cNvPr id="45" name="Picture 44">
                <a:extLst>
                  <a:ext uri="{FF2B5EF4-FFF2-40B4-BE49-F238E27FC236}">
                    <a16:creationId xmlns:a16="http://schemas.microsoft.com/office/drawing/2014/main" id="{0A9BB13C-DE46-6441-B0FB-3722C3B66C30}"/>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7">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4385773" y="2554599"/>
                <a:ext cx="302903" cy="297524"/>
              </a:xfrm>
              <a:prstGeom prst="rect">
                <a:avLst/>
              </a:prstGeom>
            </p:spPr>
          </p:pic>
          <p:pic>
            <p:nvPicPr>
              <p:cNvPr id="46" name="Picture 45">
                <a:extLst>
                  <a:ext uri="{FF2B5EF4-FFF2-40B4-BE49-F238E27FC236}">
                    <a16:creationId xmlns:a16="http://schemas.microsoft.com/office/drawing/2014/main" id="{44087391-F8ED-8D44-8BBD-82AE99ECC568}"/>
                  </a:ext>
                </a:extLst>
              </p:cNvPr>
              <p:cNvPicPr>
                <a:picLocks noChangeAspect="1"/>
              </p:cNvPicPr>
              <p:nvPr/>
            </p:nvPicPr>
            <p:blipFill>
              <a:blip r:embed="rId8">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2194848" y="2577931"/>
                <a:ext cx="316006" cy="299915"/>
              </a:xfrm>
              <a:prstGeom prst="rect">
                <a:avLst/>
              </a:prstGeom>
              <a:noFill/>
              <a:ln>
                <a:noFill/>
              </a:ln>
            </p:spPr>
          </p:pic>
          <p:pic>
            <p:nvPicPr>
              <p:cNvPr id="47" name="Picture 46">
                <a:extLst>
                  <a:ext uri="{FF2B5EF4-FFF2-40B4-BE49-F238E27FC236}">
                    <a16:creationId xmlns:a16="http://schemas.microsoft.com/office/drawing/2014/main" id="{62038E89-1520-364F-A39E-8F7288052380}"/>
                  </a:ext>
                </a:extLst>
              </p:cNvPr>
              <p:cNvPicPr>
                <a:picLocks noChangeAspect="1"/>
              </p:cNvPicPr>
              <p:nvPr/>
            </p:nvPicPr>
            <p:blipFill>
              <a:blip r:embed="rId3">
                <a:duotone>
                  <a:schemeClr val="accent1">
                    <a:shade val="45000"/>
                    <a:satMod val="135000"/>
                  </a:schemeClr>
                  <a:prstClr val="white"/>
                </a:duotone>
                <a:alphaModFix amt="85000"/>
                <a:extLst>
                  <a:ext uri="{BEBA8EAE-BF5A-486C-A8C5-ECC9F3942E4B}">
                    <a14:imgProps xmlns:a14="http://schemas.microsoft.com/office/drawing/2010/main">
                      <a14:imgLayer r:embed="rId10">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2936540" y="2574786"/>
                <a:ext cx="329591" cy="299226"/>
              </a:xfrm>
              <a:prstGeom prst="rect">
                <a:avLst/>
              </a:prstGeom>
            </p:spPr>
          </p:pic>
          <p:sp>
            <p:nvSpPr>
              <p:cNvPr id="48" name="TextBox 47">
                <a:extLst>
                  <a:ext uri="{FF2B5EF4-FFF2-40B4-BE49-F238E27FC236}">
                    <a16:creationId xmlns:a16="http://schemas.microsoft.com/office/drawing/2014/main" id="{E1D015B5-D72B-2741-A539-0FD4A51E1C20}"/>
                  </a:ext>
                </a:extLst>
              </p:cNvPr>
              <p:cNvSpPr txBox="1"/>
              <p:nvPr/>
            </p:nvSpPr>
            <p:spPr>
              <a:xfrm rot="17977865">
                <a:off x="323240" y="1827836"/>
                <a:ext cx="1545214"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49" name="TextBox 48">
                <a:extLst>
                  <a:ext uri="{FF2B5EF4-FFF2-40B4-BE49-F238E27FC236}">
                    <a16:creationId xmlns:a16="http://schemas.microsoft.com/office/drawing/2014/main" id="{3FBC85B2-027A-1D4D-AEDB-478DC988EA37}"/>
                  </a:ext>
                </a:extLst>
              </p:cNvPr>
              <p:cNvSpPr txBox="1"/>
              <p:nvPr/>
            </p:nvSpPr>
            <p:spPr>
              <a:xfrm rot="17977865">
                <a:off x="1075379" y="1425761"/>
                <a:ext cx="1938272" cy="604968"/>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105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a:t>
                </a: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 Analysis</a:t>
                </a:r>
              </a:p>
            </p:txBody>
          </p:sp>
          <p:sp>
            <p:nvSpPr>
              <p:cNvPr id="50" name="TextBox 49">
                <a:extLst>
                  <a:ext uri="{FF2B5EF4-FFF2-40B4-BE49-F238E27FC236}">
                    <a16:creationId xmlns:a16="http://schemas.microsoft.com/office/drawing/2014/main" id="{82015742-02B8-E743-B6A9-C8CBD3E80BB3}"/>
                  </a:ext>
                </a:extLst>
              </p:cNvPr>
              <p:cNvSpPr txBox="1"/>
              <p:nvPr/>
            </p:nvSpPr>
            <p:spPr>
              <a:xfrm rot="17977865">
                <a:off x="2016520" y="2057859"/>
                <a:ext cx="1142622" cy="258861"/>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a:t>
                </a:r>
              </a:p>
            </p:txBody>
          </p:sp>
          <p:sp>
            <p:nvSpPr>
              <p:cNvPr id="51" name="TextBox 50">
                <a:extLst>
                  <a:ext uri="{FF2B5EF4-FFF2-40B4-BE49-F238E27FC236}">
                    <a16:creationId xmlns:a16="http://schemas.microsoft.com/office/drawing/2014/main" id="{E91C2849-DE52-3347-8078-32409CAA3895}"/>
                  </a:ext>
                </a:extLst>
              </p:cNvPr>
              <p:cNvSpPr txBox="1"/>
              <p:nvPr/>
            </p:nvSpPr>
            <p:spPr>
              <a:xfrm rot="17977865">
                <a:off x="2647001" y="1841641"/>
                <a:ext cx="1441643"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52" name="TextBox 51">
                <a:extLst>
                  <a:ext uri="{FF2B5EF4-FFF2-40B4-BE49-F238E27FC236}">
                    <a16:creationId xmlns:a16="http://schemas.microsoft.com/office/drawing/2014/main" id="{3DE35DEC-52F9-E147-8BDD-C3C31323C550}"/>
                  </a:ext>
                </a:extLst>
              </p:cNvPr>
              <p:cNvSpPr txBox="1"/>
              <p:nvPr/>
            </p:nvSpPr>
            <p:spPr>
              <a:xfrm rot="17977865">
                <a:off x="3429115" y="1834984"/>
                <a:ext cx="145672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pic>
            <p:nvPicPr>
              <p:cNvPr id="53" name="Picture 52">
                <a:extLst>
                  <a:ext uri="{FF2B5EF4-FFF2-40B4-BE49-F238E27FC236}">
                    <a16:creationId xmlns:a16="http://schemas.microsoft.com/office/drawing/2014/main" id="{84F7A3E4-00AA-0F45-BE4D-37C39697D63C}"/>
                  </a:ext>
                </a:extLst>
              </p:cNvPr>
              <p:cNvPicPr>
                <a:picLocks noChangeAspect="1"/>
              </p:cNvPicPr>
              <p:nvPr/>
            </p:nvPicPr>
            <p:blipFill>
              <a:blip r:embed="rId8">
                <a:duotone>
                  <a:schemeClr val="accent1">
                    <a:shade val="45000"/>
                    <a:satMod val="135000"/>
                  </a:schemeClr>
                  <a:prstClr val="white"/>
                </a:duotone>
                <a:alphaModFix amt="85000"/>
                <a:extLst>
                  <a:ext uri="{BEBA8EAE-BF5A-486C-A8C5-ECC9F3942E4B}">
                    <a14:imgProps xmlns:a14="http://schemas.microsoft.com/office/drawing/2010/main">
                      <a14:imgLayer r:embed="rId11">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3693746" y="2574030"/>
                <a:ext cx="316006" cy="299915"/>
              </a:xfrm>
              <a:prstGeom prst="rect">
                <a:avLst/>
              </a:prstGeom>
              <a:noFill/>
              <a:ln>
                <a:noFill/>
              </a:ln>
            </p:spPr>
          </p:pic>
          <p:sp>
            <p:nvSpPr>
              <p:cNvPr id="54" name="TextBox 53">
                <a:extLst>
                  <a:ext uri="{FF2B5EF4-FFF2-40B4-BE49-F238E27FC236}">
                    <a16:creationId xmlns:a16="http://schemas.microsoft.com/office/drawing/2014/main" id="{CFBF29CB-0E7F-C846-AB51-0389677D667E}"/>
                  </a:ext>
                </a:extLst>
              </p:cNvPr>
              <p:cNvSpPr txBox="1"/>
              <p:nvPr/>
            </p:nvSpPr>
            <p:spPr>
              <a:xfrm rot="17977865">
                <a:off x="4169977" y="1869556"/>
                <a:ext cx="129703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55" name="Straight Connector 54">
                <a:extLst>
                  <a:ext uri="{FF2B5EF4-FFF2-40B4-BE49-F238E27FC236}">
                    <a16:creationId xmlns:a16="http://schemas.microsoft.com/office/drawing/2014/main" id="{14AA094D-9C42-AE40-86B7-108176CD458E}"/>
                  </a:ext>
                </a:extLst>
              </p:cNvPr>
              <p:cNvCxnSpPr>
                <a:cxnSpLocks/>
              </p:cNvCxnSpPr>
              <p:nvPr/>
            </p:nvCxnSpPr>
            <p:spPr>
              <a:xfrm flipV="1">
                <a:off x="4640337" y="1852186"/>
                <a:ext cx="438376" cy="76201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6" name="Straight Connector 55">
                <a:extLst>
                  <a:ext uri="{FF2B5EF4-FFF2-40B4-BE49-F238E27FC236}">
                    <a16:creationId xmlns:a16="http://schemas.microsoft.com/office/drawing/2014/main" id="{02EC4D9B-4254-3D43-B2C4-2B4B4161EA00}"/>
                  </a:ext>
                </a:extLst>
              </p:cNvPr>
              <p:cNvCxnSpPr>
                <a:cxnSpLocks/>
              </p:cNvCxnSpPr>
              <p:nvPr/>
            </p:nvCxnSpPr>
            <p:spPr>
              <a:xfrm flipV="1">
                <a:off x="3937689" y="1722675"/>
                <a:ext cx="525810" cy="898254"/>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7" name="Straight Connector 56">
                <a:extLst>
                  <a:ext uri="{FF2B5EF4-FFF2-40B4-BE49-F238E27FC236}">
                    <a16:creationId xmlns:a16="http://schemas.microsoft.com/office/drawing/2014/main" id="{FD2D2240-5789-4B44-B629-BAB9BEED9867}"/>
                  </a:ext>
                </a:extLst>
              </p:cNvPr>
              <p:cNvCxnSpPr>
                <a:cxnSpLocks/>
              </p:cNvCxnSpPr>
              <p:nvPr/>
            </p:nvCxnSpPr>
            <p:spPr>
              <a:xfrm flipV="1">
                <a:off x="866744" y="1824271"/>
                <a:ext cx="468118" cy="79526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8" name="Straight Connector 57">
                <a:extLst>
                  <a:ext uri="{FF2B5EF4-FFF2-40B4-BE49-F238E27FC236}">
                    <a16:creationId xmlns:a16="http://schemas.microsoft.com/office/drawing/2014/main" id="{9F804A8B-B757-A842-A45F-AC9353AA686A}"/>
                  </a:ext>
                </a:extLst>
              </p:cNvPr>
              <p:cNvCxnSpPr>
                <a:cxnSpLocks/>
              </p:cNvCxnSpPr>
              <p:nvPr/>
            </p:nvCxnSpPr>
            <p:spPr>
              <a:xfrm flipV="1">
                <a:off x="1794416" y="1519836"/>
                <a:ext cx="523137" cy="91148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9" name="Straight Connector 58">
                <a:extLst>
                  <a:ext uri="{FF2B5EF4-FFF2-40B4-BE49-F238E27FC236}">
                    <a16:creationId xmlns:a16="http://schemas.microsoft.com/office/drawing/2014/main" id="{CFAAA401-121C-2D4E-9331-ACE6F7B7282D}"/>
                  </a:ext>
                </a:extLst>
              </p:cNvPr>
              <p:cNvCxnSpPr>
                <a:cxnSpLocks/>
              </p:cNvCxnSpPr>
              <p:nvPr/>
            </p:nvCxnSpPr>
            <p:spPr>
              <a:xfrm flipV="1">
                <a:off x="2429914" y="1949964"/>
                <a:ext cx="397161" cy="669568"/>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60" name="Straight Connector 59">
                <a:extLst>
                  <a:ext uri="{FF2B5EF4-FFF2-40B4-BE49-F238E27FC236}">
                    <a16:creationId xmlns:a16="http://schemas.microsoft.com/office/drawing/2014/main" id="{DCB0C28D-DDB2-F24C-811E-F8B1E0BF3D75}"/>
                  </a:ext>
                </a:extLst>
              </p:cNvPr>
              <p:cNvCxnSpPr>
                <a:cxnSpLocks/>
              </p:cNvCxnSpPr>
              <p:nvPr/>
            </p:nvCxnSpPr>
            <p:spPr>
              <a:xfrm flipV="1">
                <a:off x="3173810" y="1761741"/>
                <a:ext cx="491613" cy="85245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64" name="Straight Arrow Connector 63">
                <a:extLst>
                  <a:ext uri="{FF2B5EF4-FFF2-40B4-BE49-F238E27FC236}">
                    <a16:creationId xmlns:a16="http://schemas.microsoft.com/office/drawing/2014/main" id="{36A4C19F-A34A-1248-8530-4BF6C7AE97F0}"/>
                  </a:ext>
                </a:extLst>
              </p:cNvPr>
              <p:cNvCxnSpPr>
                <a:cxnSpLocks/>
              </p:cNvCxnSpPr>
              <p:nvPr/>
            </p:nvCxnSpPr>
            <p:spPr>
              <a:xfrm>
                <a:off x="2553435" y="2734039"/>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0BB99A53-52BD-7B41-8757-4BB1C5523F28}"/>
                  </a:ext>
                </a:extLst>
              </p:cNvPr>
              <p:cNvCxnSpPr>
                <a:cxnSpLocks/>
              </p:cNvCxnSpPr>
              <p:nvPr/>
            </p:nvCxnSpPr>
            <p:spPr>
              <a:xfrm>
                <a:off x="3302575" y="2742272"/>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35AA43B-E60B-694F-A2A6-548D278A33D4}"/>
                  </a:ext>
                </a:extLst>
              </p:cNvPr>
              <p:cNvCxnSpPr>
                <a:cxnSpLocks/>
              </p:cNvCxnSpPr>
              <p:nvPr/>
            </p:nvCxnSpPr>
            <p:spPr>
              <a:xfrm>
                <a:off x="4045820" y="2739364"/>
                <a:ext cx="270415"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cxnSp>
          <p:nvCxnSpPr>
            <p:cNvPr id="78" name="Straight Arrow Connector 77">
              <a:extLst>
                <a:ext uri="{FF2B5EF4-FFF2-40B4-BE49-F238E27FC236}">
                  <a16:creationId xmlns:a16="http://schemas.microsoft.com/office/drawing/2014/main" id="{7B07DEC7-A997-264F-8DB5-882A280FEE16}"/>
                </a:ext>
              </a:extLst>
            </p:cNvPr>
            <p:cNvCxnSpPr>
              <a:cxnSpLocks/>
            </p:cNvCxnSpPr>
            <p:nvPr/>
          </p:nvCxnSpPr>
          <p:spPr>
            <a:xfrm>
              <a:off x="8920465" y="6513432"/>
              <a:ext cx="249802"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E02077C-F6CA-B940-9089-AAA34027E07E}"/>
                </a:ext>
              </a:extLst>
            </p:cNvPr>
            <p:cNvCxnSpPr>
              <a:cxnSpLocks/>
            </p:cNvCxnSpPr>
            <p:nvPr/>
          </p:nvCxnSpPr>
          <p:spPr>
            <a:xfrm>
              <a:off x="8153983" y="6513431"/>
              <a:ext cx="249802"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6066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dissolve">
                                      <p:cBhvr>
                                        <p:cTn id="7" dur="500"/>
                                        <p:tgtEl>
                                          <p:spTgt spid="8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xit" presetSubtype="21" fill="hold" nodeType="clickEffect">
                                  <p:stCondLst>
                                    <p:cond delay="0"/>
                                  </p:stCondLst>
                                  <p:childTnLst>
                                    <p:animEffect transition="out" filter="barn(inVertical)">
                                      <p:cBhvr>
                                        <p:cTn id="11" dur="500"/>
                                        <p:tgtEl>
                                          <p:spTgt spid="80"/>
                                        </p:tgtEl>
                                      </p:cBhvr>
                                    </p:animEffect>
                                    <p:set>
                                      <p:cBhvr>
                                        <p:cTn id="12" dur="1" fill="hold">
                                          <p:stCondLst>
                                            <p:cond delay="499"/>
                                          </p:stCondLst>
                                        </p:cTn>
                                        <p:tgtEl>
                                          <p:spTgt spid="8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5B0016A6-B285-6F49-862E-1F1CEE985061}"/>
              </a:ext>
            </a:extLst>
          </p:cNvPr>
          <p:cNvCxnSpPr>
            <a:cxnSpLocks/>
          </p:cNvCxnSpPr>
          <p:nvPr/>
        </p:nvCxnSpPr>
        <p:spPr>
          <a:xfrm>
            <a:off x="0" y="607561"/>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EE260FA-E778-C748-82BD-514BEE278F8A}"/>
              </a:ext>
            </a:extLst>
          </p:cNvPr>
          <p:cNvSpPr txBox="1"/>
          <p:nvPr/>
        </p:nvSpPr>
        <p:spPr>
          <a:xfrm>
            <a:off x="41191" y="84341"/>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Distributions:</a:t>
            </a:r>
          </a:p>
        </p:txBody>
      </p:sp>
      <p:sp>
        <p:nvSpPr>
          <p:cNvPr id="12" name="TextBox 11">
            <a:extLst>
              <a:ext uri="{FF2B5EF4-FFF2-40B4-BE49-F238E27FC236}">
                <a16:creationId xmlns:a16="http://schemas.microsoft.com/office/drawing/2014/main" id="{3C938686-3935-D84A-A8AB-098251A58DF8}"/>
              </a:ext>
            </a:extLst>
          </p:cNvPr>
          <p:cNvSpPr txBox="1"/>
          <p:nvPr/>
        </p:nvSpPr>
        <p:spPr>
          <a:xfrm>
            <a:off x="2156346" y="1760561"/>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aphicFrame>
        <p:nvGraphicFramePr>
          <p:cNvPr id="14" name="Chart 13">
            <a:extLst>
              <a:ext uri="{FF2B5EF4-FFF2-40B4-BE49-F238E27FC236}">
                <a16:creationId xmlns:a16="http://schemas.microsoft.com/office/drawing/2014/main" id="{9C73664B-EF9F-2E4F-91BA-BB16D19823FF}"/>
              </a:ext>
            </a:extLst>
          </p:cNvPr>
          <p:cNvGraphicFramePr/>
          <p:nvPr>
            <p:extLst>
              <p:ext uri="{D42A27DB-BD31-4B8C-83A1-F6EECF244321}">
                <p14:modId xmlns:p14="http://schemas.microsoft.com/office/powerpoint/2010/main" val="1954183821"/>
              </p:ext>
            </p:extLst>
          </p:nvPr>
        </p:nvGraphicFramePr>
        <p:xfrm>
          <a:off x="5679583" y="947015"/>
          <a:ext cx="5821251" cy="641635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5" name="Chart 14">
            <a:extLst>
              <a:ext uri="{FF2B5EF4-FFF2-40B4-BE49-F238E27FC236}">
                <a16:creationId xmlns:a16="http://schemas.microsoft.com/office/drawing/2014/main" id="{B6436A30-E4AB-114C-9F87-128E2A8BA9B8}"/>
              </a:ext>
            </a:extLst>
          </p:cNvPr>
          <p:cNvGraphicFramePr/>
          <p:nvPr>
            <p:extLst>
              <p:ext uri="{D42A27DB-BD31-4B8C-83A1-F6EECF244321}">
                <p14:modId xmlns:p14="http://schemas.microsoft.com/office/powerpoint/2010/main" val="1834521613"/>
              </p:ext>
            </p:extLst>
          </p:nvPr>
        </p:nvGraphicFramePr>
        <p:xfrm>
          <a:off x="1508930" y="2890353"/>
          <a:ext cx="3632322" cy="184322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E6D5DB42-DF58-BC4B-A3C0-ACA6F313C9E2}"/>
              </a:ext>
            </a:extLst>
          </p:cNvPr>
          <p:cNvGraphicFramePr/>
          <p:nvPr>
            <p:extLst>
              <p:ext uri="{D42A27DB-BD31-4B8C-83A1-F6EECF244321}">
                <p14:modId xmlns:p14="http://schemas.microsoft.com/office/powerpoint/2010/main" val="1515237407"/>
              </p:ext>
            </p:extLst>
          </p:nvPr>
        </p:nvGraphicFramePr>
        <p:xfrm>
          <a:off x="450761" y="947015"/>
          <a:ext cx="5228822" cy="5910985"/>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BAA1FCD2-52AE-ED42-97F0-1EB3EB24E41D}"/>
              </a:ext>
            </a:extLst>
          </p:cNvPr>
          <p:cNvSpPr txBox="1"/>
          <p:nvPr/>
        </p:nvSpPr>
        <p:spPr>
          <a:xfrm>
            <a:off x="9814560" y="463296"/>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Tree>
    <p:extLst>
      <p:ext uri="{BB962C8B-B14F-4D97-AF65-F5344CB8AC3E}">
        <p14:creationId xmlns:p14="http://schemas.microsoft.com/office/powerpoint/2010/main" val="2405286695"/>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Straight Arrow Connector 5">
            <a:extLst>
              <a:ext uri="{FF2B5EF4-FFF2-40B4-BE49-F238E27FC236}">
                <a16:creationId xmlns:a16="http://schemas.microsoft.com/office/drawing/2014/main" id="{EBE65098-C5FF-3848-B4A5-CE3667377DDD}"/>
              </a:ext>
            </a:extLst>
          </p:cNvPr>
          <p:cNvCxnSpPr>
            <a:cxnSpLocks/>
          </p:cNvCxnSpPr>
          <p:nvPr/>
        </p:nvCxnSpPr>
        <p:spPr>
          <a:xfrm>
            <a:off x="0" y="607561"/>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BD739DC-9C90-B942-A5C5-42F9234CE81E}"/>
              </a:ext>
            </a:extLst>
          </p:cNvPr>
          <p:cNvSpPr txBox="1"/>
          <p:nvPr/>
        </p:nvSpPr>
        <p:spPr>
          <a:xfrm>
            <a:off x="0" y="0"/>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Graphs:</a:t>
            </a:r>
          </a:p>
        </p:txBody>
      </p:sp>
      <p:pic>
        <p:nvPicPr>
          <p:cNvPr id="8" name="Picture 7">
            <a:extLst>
              <a:ext uri="{FF2B5EF4-FFF2-40B4-BE49-F238E27FC236}">
                <a16:creationId xmlns:a16="http://schemas.microsoft.com/office/drawing/2014/main" id="{0D7A8020-247A-A148-A5FB-CCD6BC4AE203}"/>
              </a:ext>
            </a:extLst>
          </p:cNvPr>
          <p:cNvPicPr>
            <a:picLocks noChangeAspect="1"/>
          </p:cNvPicPr>
          <p:nvPr/>
        </p:nvPicPr>
        <p:blipFill>
          <a:blip r:embed="rId2"/>
          <a:stretch>
            <a:fillRect/>
          </a:stretch>
        </p:blipFill>
        <p:spPr>
          <a:xfrm>
            <a:off x="1050325" y="736917"/>
            <a:ext cx="10416746" cy="5187908"/>
          </a:xfrm>
          <a:prstGeom prst="rect">
            <a:avLst/>
          </a:prstGeom>
        </p:spPr>
      </p:pic>
      <p:sp>
        <p:nvSpPr>
          <p:cNvPr id="11" name="Freeform 10">
            <a:extLst>
              <a:ext uri="{FF2B5EF4-FFF2-40B4-BE49-F238E27FC236}">
                <a16:creationId xmlns:a16="http://schemas.microsoft.com/office/drawing/2014/main" id="{C87DC315-AF77-EE4D-A404-AF963DD0FC2C}"/>
              </a:ext>
            </a:extLst>
          </p:cNvPr>
          <p:cNvSpPr/>
          <p:nvPr/>
        </p:nvSpPr>
        <p:spPr>
          <a:xfrm>
            <a:off x="470681" y="5924825"/>
            <a:ext cx="8673320" cy="71669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graph displays the distribution of ‘sectors’ which were targeted and how these numbers are distributed throughout the main regions of the world.</a:t>
            </a:r>
          </a:p>
        </p:txBody>
      </p:sp>
      <p:sp>
        <p:nvSpPr>
          <p:cNvPr id="12" name="Freeform 11">
            <a:extLst>
              <a:ext uri="{FF2B5EF4-FFF2-40B4-BE49-F238E27FC236}">
                <a16:creationId xmlns:a16="http://schemas.microsoft.com/office/drawing/2014/main" id="{E365F923-64DA-A54C-919E-597DD8BB3471}"/>
              </a:ext>
            </a:extLst>
          </p:cNvPr>
          <p:cNvSpPr/>
          <p:nvPr/>
        </p:nvSpPr>
        <p:spPr>
          <a:xfrm>
            <a:off x="1448894" y="5924825"/>
            <a:ext cx="8673320" cy="71669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graph displays the distribution of ‘sectors’ which were targeted and how frequently these attacks were conducted with different methods.</a:t>
            </a:r>
          </a:p>
        </p:txBody>
      </p:sp>
      <p:pic>
        <p:nvPicPr>
          <p:cNvPr id="13" name="Picture 12">
            <a:extLst>
              <a:ext uri="{FF2B5EF4-FFF2-40B4-BE49-F238E27FC236}">
                <a16:creationId xmlns:a16="http://schemas.microsoft.com/office/drawing/2014/main" id="{9FC32FA4-C336-9E49-B364-672FC140035D}"/>
              </a:ext>
            </a:extLst>
          </p:cNvPr>
          <p:cNvPicPr>
            <a:picLocks noChangeAspect="1"/>
          </p:cNvPicPr>
          <p:nvPr/>
        </p:nvPicPr>
        <p:blipFill>
          <a:blip r:embed="rId3"/>
          <a:stretch>
            <a:fillRect/>
          </a:stretch>
        </p:blipFill>
        <p:spPr>
          <a:xfrm>
            <a:off x="1223319" y="795716"/>
            <a:ext cx="10070757" cy="5070311"/>
          </a:xfrm>
          <a:prstGeom prst="rect">
            <a:avLst/>
          </a:prstGeom>
        </p:spPr>
      </p:pic>
    </p:spTree>
    <p:extLst>
      <p:ext uri="{BB962C8B-B14F-4D97-AF65-F5344CB8AC3E}">
        <p14:creationId xmlns:p14="http://schemas.microsoft.com/office/powerpoint/2010/main" val="4152957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7"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900" decel="100000" fill="hold"/>
                                        <p:tgtEl>
                                          <p:spTgt spid="11"/>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xit" presetSubtype="21" fill="hold" nodeType="clickEffect">
                                  <p:stCondLst>
                                    <p:cond delay="0"/>
                                  </p:stCondLst>
                                  <p:childTnLst>
                                    <p:animEffect transition="out" filter="barn(inVertical)">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42" presetClass="exit" presetSubtype="0" fill="hold" grpId="1" nodeType="clickEffect">
                                  <p:stCondLst>
                                    <p:cond delay="0"/>
                                  </p:stCondLst>
                                  <p:childTnLst>
                                    <p:animEffect transition="out" filter="fade">
                                      <p:cBhvr>
                                        <p:cTn id="24" dur="1000"/>
                                        <p:tgtEl>
                                          <p:spTgt spid="11"/>
                                        </p:tgtEl>
                                      </p:cBhvr>
                                    </p:animEffect>
                                    <p:anim calcmode="lin" valueType="num">
                                      <p:cBhvr>
                                        <p:cTn id="25" dur="1000"/>
                                        <p:tgtEl>
                                          <p:spTgt spid="11"/>
                                        </p:tgtEl>
                                        <p:attrNameLst>
                                          <p:attrName>ppt_x</p:attrName>
                                        </p:attrNameLst>
                                      </p:cBhvr>
                                      <p:tavLst>
                                        <p:tav tm="0">
                                          <p:val>
                                            <p:strVal val="ppt_x"/>
                                          </p:val>
                                        </p:tav>
                                        <p:tav tm="100000">
                                          <p:val>
                                            <p:strVal val="ppt_x"/>
                                          </p:val>
                                        </p:tav>
                                      </p:tavLst>
                                    </p:anim>
                                    <p:anim calcmode="lin" valueType="num">
                                      <p:cBhvr>
                                        <p:cTn id="26" dur="1000"/>
                                        <p:tgtEl>
                                          <p:spTgt spid="11"/>
                                        </p:tgtEl>
                                        <p:attrNameLst>
                                          <p:attrName>ppt_y</p:attrName>
                                        </p:attrNameLst>
                                      </p:cBhvr>
                                      <p:tavLst>
                                        <p:tav tm="0">
                                          <p:val>
                                            <p:strVal val="ppt_y"/>
                                          </p:val>
                                        </p:tav>
                                        <p:tav tm="100000">
                                          <p:val>
                                            <p:strVal val="ppt_y+.1"/>
                                          </p:val>
                                        </p:tav>
                                      </p:tavLst>
                                    </p:anim>
                                    <p:set>
                                      <p:cBhvr>
                                        <p:cTn id="27" dur="1" fill="hold">
                                          <p:stCondLst>
                                            <p:cond delay="999"/>
                                          </p:stCondLst>
                                        </p:cTn>
                                        <p:tgtEl>
                                          <p:spTgt spid="1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37"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900" decel="100000" fill="hold"/>
                                        <p:tgtEl>
                                          <p:spTgt spid="12"/>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1" presetClass="entr" presetSubtype="1"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wheel(1)">
                                      <p:cBhvr>
                                        <p:cTn id="40"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1057855"/>
            <a:ext cx="2969342"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5CD1597-2A46-C947-BC8E-A2CE8711B99B}"/>
              </a:ext>
            </a:extLst>
          </p:cNvPr>
          <p:cNvSpPr txBox="1"/>
          <p:nvPr/>
        </p:nvSpPr>
        <p:spPr>
          <a:xfrm>
            <a:off x="4970206" y="3465871"/>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5" name="Rectangle 4">
            <a:extLst>
              <a:ext uri="{FF2B5EF4-FFF2-40B4-BE49-F238E27FC236}">
                <a16:creationId xmlns:a16="http://schemas.microsoft.com/office/drawing/2014/main" id="{D5864E61-3A0A-1A48-8EA5-D5815109B105}"/>
              </a:ext>
            </a:extLst>
          </p:cNvPr>
          <p:cNvSpPr/>
          <p:nvPr/>
        </p:nvSpPr>
        <p:spPr>
          <a:xfrm>
            <a:off x="3422827" y="3031175"/>
            <a:ext cx="6096000" cy="369332"/>
          </a:xfrm>
          <a:prstGeom prst="rect">
            <a:avLst/>
          </a:prstGeom>
        </p:spPr>
        <p:txBody>
          <a:bodyPr>
            <a:spAutoFit/>
          </a:bodyPr>
          <a:lstStyle/>
          <a:p>
            <a:endParaRPr lang="en-US" dirty="0"/>
          </a:p>
        </p:txBody>
      </p:sp>
      <p:sp>
        <p:nvSpPr>
          <p:cNvPr id="3" name="TextBox 2">
            <a:extLst>
              <a:ext uri="{FF2B5EF4-FFF2-40B4-BE49-F238E27FC236}">
                <a16:creationId xmlns:a16="http://schemas.microsoft.com/office/drawing/2014/main" id="{9309B44B-A7DE-384A-A2A2-30232611A0EE}"/>
              </a:ext>
            </a:extLst>
          </p:cNvPr>
          <p:cNvSpPr txBox="1"/>
          <p:nvPr/>
        </p:nvSpPr>
        <p:spPr>
          <a:xfrm>
            <a:off x="1150374" y="334297"/>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8" name="TextBox 7">
            <a:extLst>
              <a:ext uri="{FF2B5EF4-FFF2-40B4-BE49-F238E27FC236}">
                <a16:creationId xmlns:a16="http://schemas.microsoft.com/office/drawing/2014/main" id="{3DD5E8AE-57C9-C64F-8504-F30F810200A4}"/>
              </a:ext>
            </a:extLst>
          </p:cNvPr>
          <p:cNvSpPr txBox="1"/>
          <p:nvPr/>
        </p:nvSpPr>
        <p:spPr>
          <a:xfrm>
            <a:off x="-819340" y="103748"/>
            <a:ext cx="5764965" cy="954107"/>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 / </a:t>
            </a:r>
          </a:p>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Selection</a:t>
            </a:r>
          </a:p>
        </p:txBody>
      </p:sp>
      <p:grpSp>
        <p:nvGrpSpPr>
          <p:cNvPr id="35" name="Group 34">
            <a:extLst>
              <a:ext uri="{FF2B5EF4-FFF2-40B4-BE49-F238E27FC236}">
                <a16:creationId xmlns:a16="http://schemas.microsoft.com/office/drawing/2014/main" id="{DE3C9D6E-F000-7143-B5C2-1C22AF30B6BF}"/>
              </a:ext>
            </a:extLst>
          </p:cNvPr>
          <p:cNvGrpSpPr/>
          <p:nvPr/>
        </p:nvGrpSpPr>
        <p:grpSpPr>
          <a:xfrm>
            <a:off x="7327281" y="4759187"/>
            <a:ext cx="4437098" cy="1835847"/>
            <a:chOff x="641615" y="1042091"/>
            <a:chExt cx="4437098" cy="1835847"/>
          </a:xfrm>
        </p:grpSpPr>
        <p:pic>
          <p:nvPicPr>
            <p:cNvPr id="36" name="Picture 35">
              <a:extLst>
                <a:ext uri="{FF2B5EF4-FFF2-40B4-BE49-F238E27FC236}">
                  <a16:creationId xmlns:a16="http://schemas.microsoft.com/office/drawing/2014/main" id="{14167540-24E9-8447-B8D6-279F889B4139}"/>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641615" y="2578334"/>
              <a:ext cx="329591" cy="299226"/>
            </a:xfrm>
            <a:prstGeom prst="rect">
              <a:avLst/>
            </a:prstGeom>
          </p:spPr>
        </p:pic>
        <p:pic>
          <p:nvPicPr>
            <p:cNvPr id="37" name="Picture 36">
              <a:extLst>
                <a:ext uri="{FF2B5EF4-FFF2-40B4-BE49-F238E27FC236}">
                  <a16:creationId xmlns:a16="http://schemas.microsoft.com/office/drawing/2014/main" id="{57923E3C-EB89-BB4E-A268-FCB1192E2627}"/>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403517" y="2577393"/>
              <a:ext cx="305979" cy="300545"/>
            </a:xfrm>
            <a:prstGeom prst="rect">
              <a:avLst/>
            </a:prstGeom>
          </p:spPr>
        </p:pic>
        <p:pic>
          <p:nvPicPr>
            <p:cNvPr id="38" name="Picture 37">
              <a:extLst>
                <a:ext uri="{FF2B5EF4-FFF2-40B4-BE49-F238E27FC236}">
                  <a16:creationId xmlns:a16="http://schemas.microsoft.com/office/drawing/2014/main" id="{B199CE0A-B501-C446-96FC-ADFD4ED98007}"/>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4385773" y="2554599"/>
              <a:ext cx="302903" cy="297524"/>
            </a:xfrm>
            <a:prstGeom prst="rect">
              <a:avLst/>
            </a:prstGeom>
          </p:spPr>
        </p:pic>
        <p:pic>
          <p:nvPicPr>
            <p:cNvPr id="39" name="Picture 38">
              <a:extLst>
                <a:ext uri="{FF2B5EF4-FFF2-40B4-BE49-F238E27FC236}">
                  <a16:creationId xmlns:a16="http://schemas.microsoft.com/office/drawing/2014/main" id="{78A00AAD-51CF-B74C-BBFE-D15E9615CF01}"/>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2221515" y="2261941"/>
              <a:ext cx="453699" cy="430597"/>
            </a:xfrm>
            <a:prstGeom prst="rect">
              <a:avLst/>
            </a:prstGeom>
            <a:noFill/>
            <a:ln>
              <a:noFill/>
            </a:ln>
            <a:effectLst>
              <a:glow rad="101600">
                <a:schemeClr val="accent6">
                  <a:satMod val="175000"/>
                  <a:alpha val="40000"/>
                </a:schemeClr>
              </a:glow>
            </a:effectLst>
          </p:spPr>
        </p:pic>
        <p:pic>
          <p:nvPicPr>
            <p:cNvPr id="40" name="Picture 39">
              <a:extLst>
                <a:ext uri="{FF2B5EF4-FFF2-40B4-BE49-F238E27FC236}">
                  <a16:creationId xmlns:a16="http://schemas.microsoft.com/office/drawing/2014/main" id="{270C11A5-62C9-B049-B82B-5B5A8714C574}"/>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2936540" y="2574786"/>
              <a:ext cx="329591" cy="299226"/>
            </a:xfrm>
            <a:prstGeom prst="rect">
              <a:avLst/>
            </a:prstGeom>
          </p:spPr>
        </p:pic>
        <p:sp>
          <p:nvSpPr>
            <p:cNvPr id="41" name="TextBox 40">
              <a:extLst>
                <a:ext uri="{FF2B5EF4-FFF2-40B4-BE49-F238E27FC236}">
                  <a16:creationId xmlns:a16="http://schemas.microsoft.com/office/drawing/2014/main" id="{EB4E13AA-98D3-254C-8DA6-69CEEB2E3A3E}"/>
                </a:ext>
              </a:extLst>
            </p:cNvPr>
            <p:cNvSpPr txBox="1"/>
            <p:nvPr/>
          </p:nvSpPr>
          <p:spPr>
            <a:xfrm rot="17977865">
              <a:off x="323240" y="1827836"/>
              <a:ext cx="1545214"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42" name="TextBox 41">
              <a:extLst>
                <a:ext uri="{FF2B5EF4-FFF2-40B4-BE49-F238E27FC236}">
                  <a16:creationId xmlns:a16="http://schemas.microsoft.com/office/drawing/2014/main" id="{1495146E-BAB5-C742-A0A2-2A70BC9DB999}"/>
                </a:ext>
              </a:extLst>
            </p:cNvPr>
            <p:cNvSpPr txBox="1"/>
            <p:nvPr/>
          </p:nvSpPr>
          <p:spPr>
            <a:xfrm rot="17977865">
              <a:off x="1115339" y="1833574"/>
              <a:ext cx="150056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sp>
          <p:nvSpPr>
            <p:cNvPr id="43" name="TextBox 42">
              <a:extLst>
                <a:ext uri="{FF2B5EF4-FFF2-40B4-BE49-F238E27FC236}">
                  <a16:creationId xmlns:a16="http://schemas.microsoft.com/office/drawing/2014/main" id="{FDB9B091-BA32-EF44-AEFA-5381243C15B7}"/>
                </a:ext>
              </a:extLst>
            </p:cNvPr>
            <p:cNvSpPr txBox="1"/>
            <p:nvPr/>
          </p:nvSpPr>
          <p:spPr>
            <a:xfrm rot="17977865">
              <a:off x="2068676" y="1571321"/>
              <a:ext cx="1430113" cy="3716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a:t>
              </a:r>
              <a:r>
                <a:rPr lang="en-US" sz="105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Wrangling</a:t>
              </a: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   </a:t>
              </a:r>
            </a:p>
          </p:txBody>
        </p:sp>
        <p:sp>
          <p:nvSpPr>
            <p:cNvPr id="44" name="TextBox 43">
              <a:extLst>
                <a:ext uri="{FF2B5EF4-FFF2-40B4-BE49-F238E27FC236}">
                  <a16:creationId xmlns:a16="http://schemas.microsoft.com/office/drawing/2014/main" id="{99EC1C84-91D9-2741-B445-F7FA96B9658F}"/>
                </a:ext>
              </a:extLst>
            </p:cNvPr>
            <p:cNvSpPr txBox="1"/>
            <p:nvPr/>
          </p:nvSpPr>
          <p:spPr>
            <a:xfrm rot="17977865">
              <a:off x="2647001" y="1841641"/>
              <a:ext cx="1441643"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45" name="TextBox 44">
              <a:extLst>
                <a:ext uri="{FF2B5EF4-FFF2-40B4-BE49-F238E27FC236}">
                  <a16:creationId xmlns:a16="http://schemas.microsoft.com/office/drawing/2014/main" id="{C964CC7D-8833-0042-9E01-31FD0879DD59}"/>
                </a:ext>
              </a:extLst>
            </p:cNvPr>
            <p:cNvSpPr txBox="1"/>
            <p:nvPr/>
          </p:nvSpPr>
          <p:spPr>
            <a:xfrm rot="17977865">
              <a:off x="3429115" y="1834984"/>
              <a:ext cx="145672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pic>
          <p:nvPicPr>
            <p:cNvPr id="46" name="Picture 45">
              <a:extLst>
                <a:ext uri="{FF2B5EF4-FFF2-40B4-BE49-F238E27FC236}">
                  <a16:creationId xmlns:a16="http://schemas.microsoft.com/office/drawing/2014/main" id="{71C5AB13-F9CB-9041-9EA5-B45BA06B7D6A}"/>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10">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3693746" y="2574030"/>
              <a:ext cx="316006" cy="299915"/>
            </a:xfrm>
            <a:prstGeom prst="rect">
              <a:avLst/>
            </a:prstGeom>
            <a:noFill/>
            <a:ln>
              <a:noFill/>
            </a:ln>
          </p:spPr>
        </p:pic>
        <p:sp>
          <p:nvSpPr>
            <p:cNvPr id="47" name="TextBox 46">
              <a:extLst>
                <a:ext uri="{FF2B5EF4-FFF2-40B4-BE49-F238E27FC236}">
                  <a16:creationId xmlns:a16="http://schemas.microsoft.com/office/drawing/2014/main" id="{C8BF8452-54F1-0F46-A0CC-B08F64999DAA}"/>
                </a:ext>
              </a:extLst>
            </p:cNvPr>
            <p:cNvSpPr txBox="1"/>
            <p:nvPr/>
          </p:nvSpPr>
          <p:spPr>
            <a:xfrm rot="17977865">
              <a:off x="4169977" y="1869556"/>
              <a:ext cx="129703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48" name="Straight Connector 47">
              <a:extLst>
                <a:ext uri="{FF2B5EF4-FFF2-40B4-BE49-F238E27FC236}">
                  <a16:creationId xmlns:a16="http://schemas.microsoft.com/office/drawing/2014/main" id="{9055DB4B-2F9A-7A45-8C74-070A23ABC877}"/>
                </a:ext>
              </a:extLst>
            </p:cNvPr>
            <p:cNvCxnSpPr>
              <a:cxnSpLocks/>
            </p:cNvCxnSpPr>
            <p:nvPr/>
          </p:nvCxnSpPr>
          <p:spPr>
            <a:xfrm flipV="1">
              <a:off x="4640337" y="1852186"/>
              <a:ext cx="438376" cy="76201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9" name="Straight Connector 48">
              <a:extLst>
                <a:ext uri="{FF2B5EF4-FFF2-40B4-BE49-F238E27FC236}">
                  <a16:creationId xmlns:a16="http://schemas.microsoft.com/office/drawing/2014/main" id="{990CFEAD-3663-A146-8719-902292789F27}"/>
                </a:ext>
              </a:extLst>
            </p:cNvPr>
            <p:cNvCxnSpPr>
              <a:cxnSpLocks/>
            </p:cNvCxnSpPr>
            <p:nvPr/>
          </p:nvCxnSpPr>
          <p:spPr>
            <a:xfrm flipV="1">
              <a:off x="3937689" y="1722675"/>
              <a:ext cx="525810" cy="898254"/>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0" name="Straight Connector 49">
              <a:extLst>
                <a:ext uri="{FF2B5EF4-FFF2-40B4-BE49-F238E27FC236}">
                  <a16:creationId xmlns:a16="http://schemas.microsoft.com/office/drawing/2014/main" id="{935931EC-1322-BD46-B9BE-D7C38AA158B7}"/>
                </a:ext>
              </a:extLst>
            </p:cNvPr>
            <p:cNvCxnSpPr>
              <a:cxnSpLocks/>
            </p:cNvCxnSpPr>
            <p:nvPr/>
          </p:nvCxnSpPr>
          <p:spPr>
            <a:xfrm flipV="1">
              <a:off x="866744" y="1824271"/>
              <a:ext cx="468118" cy="79526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1" name="Straight Connector 50">
              <a:extLst>
                <a:ext uri="{FF2B5EF4-FFF2-40B4-BE49-F238E27FC236}">
                  <a16:creationId xmlns:a16="http://schemas.microsoft.com/office/drawing/2014/main" id="{6BE822E5-B47B-8E40-B52C-C74CA751FB7F}"/>
                </a:ext>
              </a:extLst>
            </p:cNvPr>
            <p:cNvCxnSpPr>
              <a:cxnSpLocks/>
            </p:cNvCxnSpPr>
            <p:nvPr/>
          </p:nvCxnSpPr>
          <p:spPr>
            <a:xfrm flipV="1">
              <a:off x="1649655" y="1722675"/>
              <a:ext cx="523136" cy="91148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2" name="Straight Connector 51">
              <a:extLst>
                <a:ext uri="{FF2B5EF4-FFF2-40B4-BE49-F238E27FC236}">
                  <a16:creationId xmlns:a16="http://schemas.microsoft.com/office/drawing/2014/main" id="{5FBF3DEC-A4B4-A14D-AD27-D1FE91FDE538}"/>
                </a:ext>
              </a:extLst>
            </p:cNvPr>
            <p:cNvCxnSpPr>
              <a:cxnSpLocks/>
            </p:cNvCxnSpPr>
            <p:nvPr/>
          </p:nvCxnSpPr>
          <p:spPr>
            <a:xfrm flipV="1">
              <a:off x="2631637" y="1643992"/>
              <a:ext cx="397161" cy="669568"/>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3" name="Straight Connector 52">
              <a:extLst>
                <a:ext uri="{FF2B5EF4-FFF2-40B4-BE49-F238E27FC236}">
                  <a16:creationId xmlns:a16="http://schemas.microsoft.com/office/drawing/2014/main" id="{FEE9C010-B8F5-A54E-BA17-8419C218F010}"/>
                </a:ext>
              </a:extLst>
            </p:cNvPr>
            <p:cNvCxnSpPr>
              <a:cxnSpLocks/>
            </p:cNvCxnSpPr>
            <p:nvPr/>
          </p:nvCxnSpPr>
          <p:spPr>
            <a:xfrm flipV="1">
              <a:off x="3173810" y="1761741"/>
              <a:ext cx="491613" cy="85245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54" name="Straight Arrow Connector 53">
              <a:extLst>
                <a:ext uri="{FF2B5EF4-FFF2-40B4-BE49-F238E27FC236}">
                  <a16:creationId xmlns:a16="http://schemas.microsoft.com/office/drawing/2014/main" id="{3E562727-6631-0F41-916F-DBBA999D710C}"/>
                </a:ext>
              </a:extLst>
            </p:cNvPr>
            <p:cNvCxnSpPr>
              <a:cxnSpLocks/>
            </p:cNvCxnSpPr>
            <p:nvPr/>
          </p:nvCxnSpPr>
          <p:spPr>
            <a:xfrm>
              <a:off x="1025454" y="2734039"/>
              <a:ext cx="296382"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CED1AB71-592A-5D4A-9F8B-C69ADA9DE30D}"/>
                </a:ext>
              </a:extLst>
            </p:cNvPr>
            <p:cNvCxnSpPr>
              <a:cxnSpLocks/>
            </p:cNvCxnSpPr>
            <p:nvPr/>
          </p:nvCxnSpPr>
          <p:spPr>
            <a:xfrm>
              <a:off x="1842530" y="2734039"/>
              <a:ext cx="252733"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8FCA4CA-E8B9-9643-A91A-ABDA269F4FED}"/>
                </a:ext>
              </a:extLst>
            </p:cNvPr>
            <p:cNvCxnSpPr>
              <a:cxnSpLocks/>
            </p:cNvCxnSpPr>
            <p:nvPr/>
          </p:nvCxnSpPr>
          <p:spPr>
            <a:xfrm>
              <a:off x="2683083" y="2734039"/>
              <a:ext cx="199209"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DB3F604-D47E-784C-8E0A-52255447D8BC}"/>
                </a:ext>
              </a:extLst>
            </p:cNvPr>
            <p:cNvCxnSpPr>
              <a:cxnSpLocks/>
            </p:cNvCxnSpPr>
            <p:nvPr/>
          </p:nvCxnSpPr>
          <p:spPr>
            <a:xfrm>
              <a:off x="3302575" y="2742272"/>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CC320751-A5E1-534F-994A-E17B7D34E73D}"/>
                </a:ext>
              </a:extLst>
            </p:cNvPr>
            <p:cNvCxnSpPr>
              <a:cxnSpLocks/>
            </p:cNvCxnSpPr>
            <p:nvPr/>
          </p:nvCxnSpPr>
          <p:spPr>
            <a:xfrm>
              <a:off x="4045820" y="2739364"/>
              <a:ext cx="270415"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A2B9DEC8-DA15-954B-91E9-EDDE747C808B}"/>
              </a:ext>
            </a:extLst>
          </p:cNvPr>
          <p:cNvSpPr txBox="1"/>
          <p:nvPr/>
        </p:nvSpPr>
        <p:spPr>
          <a:xfrm>
            <a:off x="4831492" y="1297459"/>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13" name="Group 12">
            <a:extLst>
              <a:ext uri="{FF2B5EF4-FFF2-40B4-BE49-F238E27FC236}">
                <a16:creationId xmlns:a16="http://schemas.microsoft.com/office/drawing/2014/main" id="{B58176BA-A7B1-614A-8936-00293BF55A88}"/>
              </a:ext>
            </a:extLst>
          </p:cNvPr>
          <p:cNvGrpSpPr/>
          <p:nvPr/>
        </p:nvGrpSpPr>
        <p:grpSpPr>
          <a:xfrm>
            <a:off x="389583" y="980089"/>
            <a:ext cx="11768142" cy="5731160"/>
            <a:chOff x="389583" y="980089"/>
            <a:chExt cx="11768142" cy="5731160"/>
          </a:xfrm>
        </p:grpSpPr>
        <p:sp>
          <p:nvSpPr>
            <p:cNvPr id="7" name="Freeform 6">
              <a:extLst>
                <a:ext uri="{FF2B5EF4-FFF2-40B4-BE49-F238E27FC236}">
                  <a16:creationId xmlns:a16="http://schemas.microsoft.com/office/drawing/2014/main" id="{F8557FAE-5D3B-DF4A-AECC-BA9343EFE8D0}"/>
                </a:ext>
              </a:extLst>
            </p:cNvPr>
            <p:cNvSpPr/>
            <p:nvPr/>
          </p:nvSpPr>
          <p:spPr>
            <a:xfrm>
              <a:off x="4524092" y="1188886"/>
              <a:ext cx="3185247" cy="56105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 Select-</a:t>
              </a:r>
              <a:r>
                <a:rPr lang="en-US" sz="1400" kern="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KBest</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and PCA on the whole dataset </a:t>
              </a:r>
            </a:p>
          </p:txBody>
        </p:sp>
        <p:pic>
          <p:nvPicPr>
            <p:cNvPr id="9" name="Picture 8">
              <a:extLst>
                <a:ext uri="{FF2B5EF4-FFF2-40B4-BE49-F238E27FC236}">
                  <a16:creationId xmlns:a16="http://schemas.microsoft.com/office/drawing/2014/main" id="{24E99443-0B3F-FE4D-A041-2B4030C3CA6F}"/>
                </a:ext>
              </a:extLst>
            </p:cNvPr>
            <p:cNvPicPr>
              <a:picLocks noChangeAspect="1"/>
            </p:cNvPicPr>
            <p:nvPr/>
          </p:nvPicPr>
          <p:blipFill>
            <a:blip r:embed="rId11"/>
            <a:stretch>
              <a:fillRect/>
            </a:stretch>
          </p:blipFill>
          <p:spPr>
            <a:xfrm>
              <a:off x="391300" y="4010926"/>
              <a:ext cx="2775101" cy="2700323"/>
            </a:xfrm>
            <a:prstGeom prst="rect">
              <a:avLst/>
            </a:prstGeom>
          </p:spPr>
        </p:pic>
        <p:sp>
          <p:nvSpPr>
            <p:cNvPr id="34" name="Freeform 33">
              <a:extLst>
                <a:ext uri="{FF2B5EF4-FFF2-40B4-BE49-F238E27FC236}">
                  <a16:creationId xmlns:a16="http://schemas.microsoft.com/office/drawing/2014/main" id="{18644A3B-9E58-9F49-B7CC-5EE3B8042205}"/>
                </a:ext>
              </a:extLst>
            </p:cNvPr>
            <p:cNvSpPr/>
            <p:nvPr/>
          </p:nvSpPr>
          <p:spPr>
            <a:xfrm>
              <a:off x="4520045" y="2654542"/>
              <a:ext cx="3069122" cy="195229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 both algorithms on subsets of the data which were isolated according to the following features:</a:t>
              </a:r>
            </a:p>
            <a:p>
              <a:pPr marL="0" lvl="0" indent="0" algn="l" defTabSz="622300">
                <a:lnSpc>
                  <a:spcPct val="90000"/>
                </a:lnSpc>
                <a:spcBef>
                  <a:spcPct val="0"/>
                </a:spcBef>
                <a:spcAft>
                  <a:spcPct val="35000"/>
                </a:spcAft>
                <a:buNone/>
              </a:pP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group_name</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p>
            <a:p>
              <a:pPr marL="0" lvl="0" indent="0" algn="l" defTabSz="622300">
                <a:lnSpc>
                  <a:spcPct val="9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city, </a:t>
              </a:r>
            </a:p>
            <a:p>
              <a:pPr marL="0" lvl="0" indent="0" algn="l" defTabSz="622300">
                <a:lnSpc>
                  <a:spcPct val="90000"/>
                </a:lnSpc>
                <a:spcBef>
                  <a:spcPct val="0"/>
                </a:spcBef>
                <a:spcAft>
                  <a:spcPct val="35000"/>
                </a:spcAft>
                <a:buNone/>
              </a:pP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specific_target</a:t>
              </a:r>
              <a:endPar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59" name="Freeform 58">
              <a:extLst>
                <a:ext uri="{FF2B5EF4-FFF2-40B4-BE49-F238E27FC236}">
                  <a16:creationId xmlns:a16="http://schemas.microsoft.com/office/drawing/2014/main" id="{9E3571B1-CC04-B14B-84BF-7DBC0A878327}"/>
                </a:ext>
              </a:extLst>
            </p:cNvPr>
            <p:cNvSpPr/>
            <p:nvPr/>
          </p:nvSpPr>
          <p:spPr>
            <a:xfrm>
              <a:off x="389583" y="1362422"/>
              <a:ext cx="2719920"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Select K-Best:</a:t>
              </a:r>
            </a:p>
          </p:txBody>
        </p:sp>
        <p:sp>
          <p:nvSpPr>
            <p:cNvPr id="60" name="Freeform 59">
              <a:extLst>
                <a:ext uri="{FF2B5EF4-FFF2-40B4-BE49-F238E27FC236}">
                  <a16:creationId xmlns:a16="http://schemas.microsoft.com/office/drawing/2014/main" id="{C4E7E4AF-752D-2D41-8FF3-C0FEFDBF18D0}"/>
                </a:ext>
              </a:extLst>
            </p:cNvPr>
            <p:cNvSpPr/>
            <p:nvPr/>
          </p:nvSpPr>
          <p:spPr>
            <a:xfrm>
              <a:off x="7942042" y="1368368"/>
              <a:ext cx="2719920" cy="73152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Principle Component </a:t>
              </a:r>
            </a:p>
            <a:p>
              <a:pPr marL="0" lvl="0" indent="0" algn="ctr" defTabSz="680085">
                <a:lnSpc>
                  <a:spcPct val="90000"/>
                </a:lnSpc>
                <a:spcBef>
                  <a:spcPct val="0"/>
                </a:spcBef>
                <a:spcAft>
                  <a:spcPct val="35000"/>
                </a:spcAft>
                <a:buNone/>
              </a:pPr>
              <a:r>
                <a:rPr lang="en-US" b="1"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Analysis:</a:t>
              </a:r>
              <a:endPar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endParaRPr>
            </a:p>
          </p:txBody>
        </p:sp>
        <p:pic>
          <p:nvPicPr>
            <p:cNvPr id="61" name="Picture 60">
              <a:extLst>
                <a:ext uri="{FF2B5EF4-FFF2-40B4-BE49-F238E27FC236}">
                  <a16:creationId xmlns:a16="http://schemas.microsoft.com/office/drawing/2014/main" id="{161FDFA1-E58E-4449-9B57-4BBFC161FFAB}"/>
                </a:ext>
              </a:extLst>
            </p:cNvPr>
            <p:cNvPicPr>
              <a:picLocks noChangeAspect="1"/>
            </p:cNvPicPr>
            <p:nvPr/>
          </p:nvPicPr>
          <p:blipFill>
            <a:blip r:embed="rId12">
              <a:duotone>
                <a:schemeClr val="accent1">
                  <a:shade val="45000"/>
                  <a:satMod val="135000"/>
                </a:schemeClr>
                <a:prstClr val="white"/>
              </a:duotone>
            </a:blip>
            <a:stretch>
              <a:fillRect/>
            </a:stretch>
          </p:blipFill>
          <p:spPr>
            <a:xfrm>
              <a:off x="4133244" y="3150973"/>
              <a:ext cx="386801" cy="347516"/>
            </a:xfrm>
            <a:prstGeom prst="rect">
              <a:avLst/>
            </a:prstGeom>
            <a:effectLst/>
          </p:spPr>
        </p:pic>
        <p:pic>
          <p:nvPicPr>
            <p:cNvPr id="62" name="Picture 61">
              <a:extLst>
                <a:ext uri="{FF2B5EF4-FFF2-40B4-BE49-F238E27FC236}">
                  <a16:creationId xmlns:a16="http://schemas.microsoft.com/office/drawing/2014/main" id="{216A3AD0-5154-E541-84FD-17E6A8F081C8}"/>
                </a:ext>
              </a:extLst>
            </p:cNvPr>
            <p:cNvPicPr>
              <a:picLocks noChangeAspect="1"/>
            </p:cNvPicPr>
            <p:nvPr/>
          </p:nvPicPr>
          <p:blipFill rotWithShape="1">
            <a:blip r:embed="rId13">
              <a:duotone>
                <a:schemeClr val="accent1">
                  <a:shade val="45000"/>
                  <a:satMod val="135000"/>
                </a:schemeClr>
                <a:prstClr val="white"/>
              </a:duotone>
            </a:blip>
            <a:srcRect t="1" r="1536" b="792"/>
            <a:stretch/>
          </p:blipFill>
          <p:spPr>
            <a:xfrm>
              <a:off x="5647072" y="1703916"/>
              <a:ext cx="347688" cy="1036837"/>
            </a:xfrm>
            <a:prstGeom prst="rect">
              <a:avLst/>
            </a:prstGeom>
          </p:spPr>
        </p:pic>
        <p:pic>
          <p:nvPicPr>
            <p:cNvPr id="64" name="Picture 63">
              <a:extLst>
                <a:ext uri="{FF2B5EF4-FFF2-40B4-BE49-F238E27FC236}">
                  <a16:creationId xmlns:a16="http://schemas.microsoft.com/office/drawing/2014/main" id="{FBAE7DAE-3824-9948-AD19-8A17C2B87A44}"/>
                </a:ext>
              </a:extLst>
            </p:cNvPr>
            <p:cNvPicPr>
              <a:picLocks noChangeAspect="1"/>
            </p:cNvPicPr>
            <p:nvPr/>
          </p:nvPicPr>
          <p:blipFill>
            <a:blip r:embed="rId14">
              <a:duotone>
                <a:schemeClr val="accent1">
                  <a:shade val="45000"/>
                  <a:satMod val="135000"/>
                </a:schemeClr>
                <a:prstClr val="white"/>
              </a:duotone>
            </a:blip>
            <a:stretch>
              <a:fillRect/>
            </a:stretch>
          </p:blipFill>
          <p:spPr>
            <a:xfrm rot="18204549">
              <a:off x="5659430" y="4498147"/>
              <a:ext cx="322971" cy="617573"/>
            </a:xfrm>
            <a:prstGeom prst="rect">
              <a:avLst/>
            </a:prstGeom>
          </p:spPr>
        </p:pic>
        <p:pic>
          <p:nvPicPr>
            <p:cNvPr id="65" name="Picture 64">
              <a:extLst>
                <a:ext uri="{FF2B5EF4-FFF2-40B4-BE49-F238E27FC236}">
                  <a16:creationId xmlns:a16="http://schemas.microsoft.com/office/drawing/2014/main" id="{A72C7EF7-DCC8-BD4B-B1CB-F04718D8BA98}"/>
                </a:ext>
              </a:extLst>
            </p:cNvPr>
            <p:cNvPicPr>
              <a:picLocks noChangeAspect="1"/>
            </p:cNvPicPr>
            <p:nvPr/>
          </p:nvPicPr>
          <p:blipFill>
            <a:blip r:embed="rId15">
              <a:duotone>
                <a:schemeClr val="accent1">
                  <a:shade val="45000"/>
                  <a:satMod val="135000"/>
                </a:schemeClr>
                <a:prstClr val="white"/>
              </a:duotone>
            </a:blip>
            <a:stretch>
              <a:fillRect/>
            </a:stretch>
          </p:blipFill>
          <p:spPr>
            <a:xfrm>
              <a:off x="4127859" y="1255014"/>
              <a:ext cx="392186" cy="379724"/>
            </a:xfrm>
            <a:prstGeom prst="rect">
              <a:avLst/>
            </a:prstGeom>
          </p:spPr>
        </p:pic>
        <p:pic>
          <p:nvPicPr>
            <p:cNvPr id="67" name="Picture 66">
              <a:extLst>
                <a:ext uri="{FF2B5EF4-FFF2-40B4-BE49-F238E27FC236}">
                  <a16:creationId xmlns:a16="http://schemas.microsoft.com/office/drawing/2014/main" id="{0B7914BD-AE84-5545-81A7-43B0522B1F74}"/>
                </a:ext>
              </a:extLst>
            </p:cNvPr>
            <p:cNvPicPr>
              <a:picLocks noChangeAspect="1"/>
            </p:cNvPicPr>
            <p:nvPr/>
          </p:nvPicPr>
          <p:blipFill>
            <a:blip r:embed="rId16">
              <a:duotone>
                <a:schemeClr val="accent1">
                  <a:shade val="45000"/>
                  <a:satMod val="135000"/>
                </a:schemeClr>
                <a:prstClr val="white"/>
              </a:duotone>
            </a:blip>
            <a:stretch>
              <a:fillRect/>
            </a:stretch>
          </p:blipFill>
          <p:spPr>
            <a:xfrm>
              <a:off x="4127157" y="5599235"/>
              <a:ext cx="387002" cy="379801"/>
            </a:xfrm>
            <a:prstGeom prst="rect">
              <a:avLst/>
            </a:prstGeom>
          </p:spPr>
        </p:pic>
        <p:sp>
          <p:nvSpPr>
            <p:cNvPr id="68" name="Freeform 67">
              <a:extLst>
                <a:ext uri="{FF2B5EF4-FFF2-40B4-BE49-F238E27FC236}">
                  <a16:creationId xmlns:a16="http://schemas.microsoft.com/office/drawing/2014/main" id="{F7E7030C-92B8-AC48-9B4F-9116DE242077}"/>
                </a:ext>
              </a:extLst>
            </p:cNvPr>
            <p:cNvSpPr/>
            <p:nvPr/>
          </p:nvSpPr>
          <p:spPr>
            <a:xfrm>
              <a:off x="694190" y="2253359"/>
              <a:ext cx="3116472" cy="1147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algorithm uses statistical measures to highlight features which have the most promising correlation to our </a:t>
              </a:r>
              <a:r>
                <a:rPr lang="en-US" sz="1400" i="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success</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columns.</a:t>
              </a:r>
            </a:p>
          </p:txBody>
        </p:sp>
        <p:sp>
          <p:nvSpPr>
            <p:cNvPr id="69" name="Cube 68">
              <a:extLst>
                <a:ext uri="{FF2B5EF4-FFF2-40B4-BE49-F238E27FC236}">
                  <a16:creationId xmlns:a16="http://schemas.microsoft.com/office/drawing/2014/main" id="{B706FEDC-9D92-3143-8377-04395449E50F}"/>
                </a:ext>
              </a:extLst>
            </p:cNvPr>
            <p:cNvSpPr/>
            <p:nvPr/>
          </p:nvSpPr>
          <p:spPr>
            <a:xfrm>
              <a:off x="443878" y="2568713"/>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0" name="Freeform 69">
              <a:extLst>
                <a:ext uri="{FF2B5EF4-FFF2-40B4-BE49-F238E27FC236}">
                  <a16:creationId xmlns:a16="http://schemas.microsoft.com/office/drawing/2014/main" id="{54BD8BF2-6EA4-4C48-BB39-45E84C01EF16}"/>
                </a:ext>
              </a:extLst>
            </p:cNvPr>
            <p:cNvSpPr/>
            <p:nvPr/>
          </p:nvSpPr>
          <p:spPr>
            <a:xfrm>
              <a:off x="8347197" y="1987054"/>
              <a:ext cx="3810528" cy="207863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Takes a look at where all of the data-point lies.</a:t>
              </a:r>
            </a:p>
            <a:p>
              <a:pPr marL="285750" lvl="0" indent="-285750" algn="l"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Places vectors through areas with more variance.</a:t>
              </a:r>
            </a:p>
            <a:p>
              <a:pPr marL="285750" lvl="0" indent="-285750" algn="l" defTabSz="622300">
                <a:lnSpc>
                  <a:spcPct val="90000"/>
                </a:lnSpc>
                <a:spcBef>
                  <a:spcPct val="0"/>
                </a:spcBef>
                <a:spcAft>
                  <a:spcPct val="35000"/>
                </a:spcAft>
                <a:buFont typeface="Arial" panose="020B0604020202020204" pitchFamily="34" charset="0"/>
                <a:buChar char="•"/>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Outputs these vectors as features to describe the data’s variance.</a:t>
              </a:r>
            </a:p>
          </p:txBody>
        </p:sp>
        <p:sp>
          <p:nvSpPr>
            <p:cNvPr id="71" name="Cube 70">
              <a:extLst>
                <a:ext uri="{FF2B5EF4-FFF2-40B4-BE49-F238E27FC236}">
                  <a16:creationId xmlns:a16="http://schemas.microsoft.com/office/drawing/2014/main" id="{37C039E7-8C6E-9641-9C41-664932F1C625}"/>
                </a:ext>
              </a:extLst>
            </p:cNvPr>
            <p:cNvSpPr/>
            <p:nvPr/>
          </p:nvSpPr>
          <p:spPr>
            <a:xfrm>
              <a:off x="8089183" y="2442363"/>
              <a:ext cx="214558" cy="190230"/>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2" name="Freeform 71">
              <a:extLst>
                <a:ext uri="{FF2B5EF4-FFF2-40B4-BE49-F238E27FC236}">
                  <a16:creationId xmlns:a16="http://schemas.microsoft.com/office/drawing/2014/main" id="{BFB639E6-9697-C543-BBA4-D6D3EF53D5E0}"/>
                </a:ext>
              </a:extLst>
            </p:cNvPr>
            <p:cNvSpPr/>
            <p:nvPr/>
          </p:nvSpPr>
          <p:spPr>
            <a:xfrm>
              <a:off x="8409842" y="3596470"/>
              <a:ext cx="3681156" cy="1035454"/>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Difficult for humans to understand what these selected features/results mean (unlike Select K-Best).</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73" name="Cube 72">
              <a:extLst>
                <a:ext uri="{FF2B5EF4-FFF2-40B4-BE49-F238E27FC236}">
                  <a16:creationId xmlns:a16="http://schemas.microsoft.com/office/drawing/2014/main" id="{F5CA042F-782F-5F43-BA50-4551891EA47D}"/>
                </a:ext>
              </a:extLst>
            </p:cNvPr>
            <p:cNvSpPr/>
            <p:nvPr/>
          </p:nvSpPr>
          <p:spPr>
            <a:xfrm>
              <a:off x="8087142" y="4021961"/>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4" name="Freeform 73">
              <a:extLst>
                <a:ext uri="{FF2B5EF4-FFF2-40B4-BE49-F238E27FC236}">
                  <a16:creationId xmlns:a16="http://schemas.microsoft.com/office/drawing/2014/main" id="{E71D011A-3B95-C04E-8FD2-03C06639E805}"/>
                </a:ext>
              </a:extLst>
            </p:cNvPr>
            <p:cNvSpPr/>
            <p:nvPr/>
          </p:nvSpPr>
          <p:spPr>
            <a:xfrm>
              <a:off x="8409842" y="4195422"/>
              <a:ext cx="3681156" cy="1035454"/>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Can return the amount of ‘explained variance,’ which can be helpful.</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75" name="Cube 74">
              <a:extLst>
                <a:ext uri="{FF2B5EF4-FFF2-40B4-BE49-F238E27FC236}">
                  <a16:creationId xmlns:a16="http://schemas.microsoft.com/office/drawing/2014/main" id="{4A10B989-9CE7-944F-BDE3-5BAB78B5FEE0}"/>
                </a:ext>
              </a:extLst>
            </p:cNvPr>
            <p:cNvSpPr/>
            <p:nvPr/>
          </p:nvSpPr>
          <p:spPr>
            <a:xfrm>
              <a:off x="8087142" y="4620913"/>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6" name="Freeform 75">
              <a:extLst>
                <a:ext uri="{FF2B5EF4-FFF2-40B4-BE49-F238E27FC236}">
                  <a16:creationId xmlns:a16="http://schemas.microsoft.com/office/drawing/2014/main" id="{8DAE1368-1B27-FA4A-BB05-CCC58D799349}"/>
                </a:ext>
              </a:extLst>
            </p:cNvPr>
            <p:cNvSpPr/>
            <p:nvPr/>
          </p:nvSpPr>
          <p:spPr>
            <a:xfrm>
              <a:off x="650734" y="3261633"/>
              <a:ext cx="3006866" cy="76697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These were the top columns selected from our dataset:</a:t>
              </a:r>
            </a:p>
          </p:txBody>
        </p:sp>
        <p:sp>
          <p:nvSpPr>
            <p:cNvPr id="77" name="Cube 76">
              <a:extLst>
                <a:ext uri="{FF2B5EF4-FFF2-40B4-BE49-F238E27FC236}">
                  <a16:creationId xmlns:a16="http://schemas.microsoft.com/office/drawing/2014/main" id="{8C433443-6AF7-B04B-860D-C3145568EB87}"/>
                </a:ext>
              </a:extLst>
            </p:cNvPr>
            <p:cNvSpPr/>
            <p:nvPr/>
          </p:nvSpPr>
          <p:spPr>
            <a:xfrm>
              <a:off x="449625" y="3520713"/>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78" name="Freeform 77">
              <a:extLst>
                <a:ext uri="{FF2B5EF4-FFF2-40B4-BE49-F238E27FC236}">
                  <a16:creationId xmlns:a16="http://schemas.microsoft.com/office/drawing/2014/main" id="{1F59C0EA-84A1-DA4C-9AAC-65CCA7EC4B45}"/>
                </a:ext>
              </a:extLst>
            </p:cNvPr>
            <p:cNvSpPr/>
            <p:nvPr/>
          </p:nvSpPr>
          <p:spPr>
            <a:xfrm>
              <a:off x="4514159" y="5283719"/>
              <a:ext cx="2681908" cy="113673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Combined results from the four steps above into two specific data-frames to test with our models:</a:t>
              </a:r>
            </a:p>
            <a:p>
              <a:pPr marL="285750" lvl="0" indent="-285750" algn="l" defTabSz="622300">
                <a:lnSpc>
                  <a:spcPct val="90000"/>
                </a:lnSpc>
                <a:spcBef>
                  <a:spcPct val="0"/>
                </a:spcBef>
                <a:spcAft>
                  <a:spcPct val="35000"/>
                </a:spcAft>
                <a:buFont typeface="Arial" panose="020B0604020202020204" pitchFamily="34" charset="0"/>
                <a:buChar char="•"/>
              </a:pPr>
              <a:r>
                <a:rPr lang="en-US" sz="1400" kern="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KBest_train</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400" kern="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test_X</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/Y</a:t>
              </a:r>
            </a:p>
            <a:p>
              <a:pPr marL="285750" lvl="0" indent="-285750" algn="l" defTabSz="622300">
                <a:lnSpc>
                  <a:spcPct val="90000"/>
                </a:lnSpc>
                <a:spcBef>
                  <a:spcPct val="0"/>
                </a:spcBef>
                <a:spcAft>
                  <a:spcPct val="35000"/>
                </a:spcAft>
                <a:buFont typeface="Arial" panose="020B0604020202020204" pitchFamily="34" charset="0"/>
                <a:buChar char="•"/>
              </a:pPr>
              <a:r>
                <a:rPr lang="en-US" sz="14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PCA_train</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4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test_X</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/Y</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80" name="Rectangle 79">
              <a:extLst>
                <a:ext uri="{FF2B5EF4-FFF2-40B4-BE49-F238E27FC236}">
                  <a16:creationId xmlns:a16="http://schemas.microsoft.com/office/drawing/2014/main" id="{7A5445DD-82A6-5147-82EA-59311457A383}"/>
                </a:ext>
              </a:extLst>
            </p:cNvPr>
            <p:cNvSpPr/>
            <p:nvPr/>
          </p:nvSpPr>
          <p:spPr>
            <a:xfrm>
              <a:off x="4514159" y="980089"/>
              <a:ext cx="1461196" cy="265856"/>
            </a:xfrm>
            <a:prstGeom prst="rect">
              <a:avLst/>
            </a:prstGeom>
          </p:spPr>
          <p:txBody>
            <a:bodyPr wrap="square">
              <a:spAutoFit/>
            </a:bodyPr>
            <a:lstStyle/>
            <a:p>
              <a:pPr lvl="0" defTabSz="622300">
                <a:lnSpc>
                  <a:spcPct val="90000"/>
                </a:lnSpc>
                <a:spcBef>
                  <a:spcPct val="0"/>
                </a:spcBef>
                <a:spcAft>
                  <a:spcPct val="35000"/>
                </a:spcAft>
              </a:pPr>
              <a:r>
                <a:rPr lang="en-US" sz="1200" i="1"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Detailed Workflow</a:t>
              </a:r>
              <a:r>
                <a:rPr lang="en-US" sz="1200"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a:t>
              </a:r>
            </a:p>
          </p:txBody>
        </p:sp>
      </p:grpSp>
    </p:spTree>
    <p:extLst>
      <p:ext uri="{BB962C8B-B14F-4D97-AF65-F5344CB8AC3E}">
        <p14:creationId xmlns:p14="http://schemas.microsoft.com/office/powerpoint/2010/main" val="173188494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dissolv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35"/>
                                        </p:tgtEl>
                                      </p:cBhvr>
                                    </p:animEffect>
                                    <p:set>
                                      <p:cBhvr>
                                        <p:cTn id="12" dur="1" fill="hold">
                                          <p:stCondLst>
                                            <p:cond delay="499"/>
                                          </p:stCondLst>
                                        </p:cTn>
                                        <p:tgtEl>
                                          <p:spTgt spid="3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2851355"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DF0E986-D5F0-9945-A6E9-8340BE7D9DD2}"/>
              </a:ext>
            </a:extLst>
          </p:cNvPr>
          <p:cNvSpPr txBox="1"/>
          <p:nvPr/>
        </p:nvSpPr>
        <p:spPr>
          <a:xfrm>
            <a:off x="-170410" y="126024"/>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3" name="TextBox 2">
            <a:extLst>
              <a:ext uri="{FF2B5EF4-FFF2-40B4-BE49-F238E27FC236}">
                <a16:creationId xmlns:a16="http://schemas.microsoft.com/office/drawing/2014/main" id="{81609690-4AFF-744A-814E-1B3EB692AF08}"/>
              </a:ext>
            </a:extLst>
          </p:cNvPr>
          <p:cNvSpPr txBox="1"/>
          <p:nvPr/>
        </p:nvSpPr>
        <p:spPr>
          <a:xfrm>
            <a:off x="4141076" y="320565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aphicFrame>
        <p:nvGraphicFramePr>
          <p:cNvPr id="31" name="Chart 30">
            <a:extLst>
              <a:ext uri="{FF2B5EF4-FFF2-40B4-BE49-F238E27FC236}">
                <a16:creationId xmlns:a16="http://schemas.microsoft.com/office/drawing/2014/main" id="{536F5835-A634-224E-8AC7-2562BCFD21E8}"/>
              </a:ext>
            </a:extLst>
          </p:cNvPr>
          <p:cNvGraphicFramePr/>
          <p:nvPr>
            <p:extLst>
              <p:ext uri="{D42A27DB-BD31-4B8C-83A1-F6EECF244321}">
                <p14:modId xmlns:p14="http://schemas.microsoft.com/office/powerpoint/2010/main" val="2113531132"/>
              </p:ext>
            </p:extLst>
          </p:nvPr>
        </p:nvGraphicFramePr>
        <p:xfrm>
          <a:off x="8873623" y="1676450"/>
          <a:ext cx="2573294" cy="2039298"/>
        </p:xfrm>
        <a:graphic>
          <a:graphicData uri="http://schemas.openxmlformats.org/drawingml/2006/chart">
            <c:chart xmlns:c="http://schemas.openxmlformats.org/drawingml/2006/chart" xmlns:r="http://schemas.openxmlformats.org/officeDocument/2006/relationships" r:id="rId2"/>
          </a:graphicData>
        </a:graphic>
      </p:graphicFrame>
      <p:grpSp>
        <p:nvGrpSpPr>
          <p:cNvPr id="2" name="Group 1">
            <a:extLst>
              <a:ext uri="{FF2B5EF4-FFF2-40B4-BE49-F238E27FC236}">
                <a16:creationId xmlns:a16="http://schemas.microsoft.com/office/drawing/2014/main" id="{DBE53B09-D70C-2A49-B4AD-2BBA4AEB2632}"/>
              </a:ext>
            </a:extLst>
          </p:cNvPr>
          <p:cNvGrpSpPr/>
          <p:nvPr/>
        </p:nvGrpSpPr>
        <p:grpSpPr>
          <a:xfrm>
            <a:off x="4182006" y="1157606"/>
            <a:ext cx="9000186" cy="5363201"/>
            <a:chOff x="2314154" y="1238458"/>
            <a:chExt cx="9000186" cy="5363201"/>
          </a:xfrm>
        </p:grpSpPr>
        <p:graphicFrame>
          <p:nvGraphicFramePr>
            <p:cNvPr id="41" name="Chart 40">
              <a:extLst>
                <a:ext uri="{FF2B5EF4-FFF2-40B4-BE49-F238E27FC236}">
                  <a16:creationId xmlns:a16="http://schemas.microsoft.com/office/drawing/2014/main" id="{3AF00329-EB70-F348-9184-851A0AF0322F}"/>
                </a:ext>
              </a:extLst>
            </p:cNvPr>
            <p:cNvGraphicFramePr/>
            <p:nvPr>
              <p:extLst>
                <p:ext uri="{D42A27DB-BD31-4B8C-83A1-F6EECF244321}">
                  <p14:modId xmlns:p14="http://schemas.microsoft.com/office/powerpoint/2010/main" val="1576798817"/>
                </p:ext>
              </p:extLst>
            </p:nvPr>
          </p:nvGraphicFramePr>
          <p:xfrm>
            <a:off x="6192841" y="1238458"/>
            <a:ext cx="5121499" cy="504643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4A1DE5D0-3C9F-334C-9A75-76274D196046}"/>
                </a:ext>
              </a:extLst>
            </p:cNvPr>
            <p:cNvGraphicFramePr/>
            <p:nvPr>
              <p:extLst>
                <p:ext uri="{D42A27DB-BD31-4B8C-83A1-F6EECF244321}">
                  <p14:modId xmlns:p14="http://schemas.microsoft.com/office/powerpoint/2010/main" val="2044460062"/>
                </p:ext>
              </p:extLst>
            </p:nvPr>
          </p:nvGraphicFramePr>
          <p:xfrm>
            <a:off x="2314154" y="1246134"/>
            <a:ext cx="5121499" cy="5355525"/>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11" name="Group 10">
            <a:extLst>
              <a:ext uri="{FF2B5EF4-FFF2-40B4-BE49-F238E27FC236}">
                <a16:creationId xmlns:a16="http://schemas.microsoft.com/office/drawing/2014/main" id="{F7B3B8C4-39D4-7F41-A04C-7CF8AEE65467}"/>
              </a:ext>
            </a:extLst>
          </p:cNvPr>
          <p:cNvGrpSpPr/>
          <p:nvPr/>
        </p:nvGrpSpPr>
        <p:grpSpPr>
          <a:xfrm>
            <a:off x="539874" y="1254873"/>
            <a:ext cx="4805113" cy="915575"/>
            <a:chOff x="913742" y="1164703"/>
            <a:chExt cx="7988509" cy="1636033"/>
          </a:xfrm>
        </p:grpSpPr>
        <p:sp>
          <p:nvSpPr>
            <p:cNvPr id="16" name="Rectangle 15">
              <a:extLst>
                <a:ext uri="{FF2B5EF4-FFF2-40B4-BE49-F238E27FC236}">
                  <a16:creationId xmlns:a16="http://schemas.microsoft.com/office/drawing/2014/main" id="{2B780D95-D7BC-BD47-9AEC-E5C0EB7726C0}"/>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17" name="TextBox 16">
              <a:extLst>
                <a:ext uri="{FF2B5EF4-FFF2-40B4-BE49-F238E27FC236}">
                  <a16:creationId xmlns:a16="http://schemas.microsoft.com/office/drawing/2014/main" id="{0E9CD2BA-1D8F-A444-8E0A-04229E8F44B9}"/>
                </a:ext>
              </a:extLst>
            </p:cNvPr>
            <p:cNvSpPr txBox="1"/>
            <p:nvPr/>
          </p:nvSpPr>
          <p:spPr>
            <a:xfrm>
              <a:off x="913742" y="1164703"/>
              <a:ext cx="7988509" cy="1636033"/>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65000"/>
                </a:lnSpc>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Here, we can see the count of the errors in each</a:t>
              </a:r>
            </a:p>
            <a:p>
              <a:pPr marL="0" lvl="0" indent="0" algn="l" defTabSz="444500">
                <a:lnSpc>
                  <a:spcPct val="65000"/>
                </a:lnSpc>
                <a:spcBef>
                  <a:spcPct val="0"/>
                </a:spcBef>
                <a:spcAft>
                  <a:spcPct val="35000"/>
                </a:spcAft>
                <a:buNone/>
              </a:pP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trial model prediction as well as its Balanced-</a:t>
              </a:r>
            </a:p>
            <a:p>
              <a:pPr marL="0" lvl="0" indent="0" algn="l" defTabSz="444500">
                <a:lnSpc>
                  <a:spcPct val="65000"/>
                </a:lnSpc>
                <a:spcBef>
                  <a:spcPct val="0"/>
                </a:spcBef>
                <a:spcAft>
                  <a:spcPct val="35000"/>
                </a:spcAft>
                <a:buNone/>
              </a:pP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Accuracy.</a:t>
              </a:r>
              <a:endPar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ndParaRPr>
            </a:p>
          </p:txBody>
        </p:sp>
      </p:grpSp>
      <p:pic>
        <p:nvPicPr>
          <p:cNvPr id="12" name="Picture 11">
            <a:extLst>
              <a:ext uri="{FF2B5EF4-FFF2-40B4-BE49-F238E27FC236}">
                <a16:creationId xmlns:a16="http://schemas.microsoft.com/office/drawing/2014/main" id="{6B882A9D-FF48-044D-921C-21BB6684E832}"/>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61441" y="4054175"/>
            <a:ext cx="448464" cy="435857"/>
          </a:xfrm>
          <a:prstGeom prst="rect">
            <a:avLst/>
          </a:prstGeom>
          <a:noFill/>
          <a:ln>
            <a:noFill/>
          </a:ln>
        </p:spPr>
      </p:pic>
      <p:pic>
        <p:nvPicPr>
          <p:cNvPr id="13" name="Picture 12">
            <a:extLst>
              <a:ext uri="{FF2B5EF4-FFF2-40B4-BE49-F238E27FC236}">
                <a16:creationId xmlns:a16="http://schemas.microsoft.com/office/drawing/2014/main" id="{E87F1A51-E4DC-0D41-86C1-7F07469509AB}"/>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140160" y="2759475"/>
            <a:ext cx="489940" cy="455491"/>
          </a:xfrm>
          <a:prstGeom prst="rect">
            <a:avLst/>
          </a:prstGeom>
        </p:spPr>
      </p:pic>
      <p:pic>
        <p:nvPicPr>
          <p:cNvPr id="14" name="Picture 13">
            <a:extLst>
              <a:ext uri="{FF2B5EF4-FFF2-40B4-BE49-F238E27FC236}">
                <a16:creationId xmlns:a16="http://schemas.microsoft.com/office/drawing/2014/main" id="{12A7BB6B-B12F-4848-B9DD-BA2AC02DD9B6}"/>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152664" y="5263952"/>
            <a:ext cx="477899" cy="444297"/>
          </a:xfrm>
          <a:prstGeom prst="rect">
            <a:avLst/>
          </a:prstGeom>
        </p:spPr>
      </p:pic>
      <p:pic>
        <p:nvPicPr>
          <p:cNvPr id="15" name="Picture 14">
            <a:extLst>
              <a:ext uri="{FF2B5EF4-FFF2-40B4-BE49-F238E27FC236}">
                <a16:creationId xmlns:a16="http://schemas.microsoft.com/office/drawing/2014/main" id="{203AAE97-CE92-3D45-AFF0-6D432689D409}"/>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21376" y="1496524"/>
            <a:ext cx="448464" cy="435857"/>
          </a:xfrm>
          <a:prstGeom prst="rect">
            <a:avLst/>
          </a:prstGeom>
          <a:noFill/>
          <a:ln>
            <a:noFill/>
          </a:ln>
        </p:spPr>
      </p:pic>
      <p:sp>
        <p:nvSpPr>
          <p:cNvPr id="4" name="TextBox 3">
            <a:extLst>
              <a:ext uri="{FF2B5EF4-FFF2-40B4-BE49-F238E27FC236}">
                <a16:creationId xmlns:a16="http://schemas.microsoft.com/office/drawing/2014/main" id="{41E6D6AE-41EE-F844-BFD4-A3FD60BC9098}"/>
              </a:ext>
            </a:extLst>
          </p:cNvPr>
          <p:cNvSpPr txBox="1"/>
          <p:nvPr/>
        </p:nvSpPr>
        <p:spPr>
          <a:xfrm>
            <a:off x="914400" y="325835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19" name="Group 18">
            <a:extLst>
              <a:ext uri="{FF2B5EF4-FFF2-40B4-BE49-F238E27FC236}">
                <a16:creationId xmlns:a16="http://schemas.microsoft.com/office/drawing/2014/main" id="{D937A7EC-F49F-754A-83D7-DBD7D80A6E5D}"/>
              </a:ext>
            </a:extLst>
          </p:cNvPr>
          <p:cNvGrpSpPr/>
          <p:nvPr/>
        </p:nvGrpSpPr>
        <p:grpSpPr>
          <a:xfrm>
            <a:off x="569840" y="2543245"/>
            <a:ext cx="4517570" cy="898984"/>
            <a:chOff x="913744" y="1164705"/>
            <a:chExt cx="7510468" cy="1606387"/>
          </a:xfrm>
        </p:grpSpPr>
        <p:sp>
          <p:nvSpPr>
            <p:cNvPr id="20" name="Rectangle 19">
              <a:extLst>
                <a:ext uri="{FF2B5EF4-FFF2-40B4-BE49-F238E27FC236}">
                  <a16:creationId xmlns:a16="http://schemas.microsoft.com/office/drawing/2014/main" id="{9EDAF83D-7E7E-CD4A-A1ED-C546A59EDFCE}"/>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21" name="TextBox 20">
              <a:extLst>
                <a:ext uri="{FF2B5EF4-FFF2-40B4-BE49-F238E27FC236}">
                  <a16:creationId xmlns:a16="http://schemas.microsoft.com/office/drawing/2014/main" id="{30FC9114-3479-9940-AA25-960E50FD4E99}"/>
                </a:ext>
              </a:extLst>
            </p:cNvPr>
            <p:cNvSpPr txBox="1"/>
            <p:nvPr/>
          </p:nvSpPr>
          <p:spPr>
            <a:xfrm>
              <a:off x="913744" y="1164705"/>
              <a:ext cx="7510468" cy="1606387"/>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i="1"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Why Balanced-Accuracy?</a:t>
              </a:r>
            </a:p>
            <a:p>
              <a:pPr marL="0" lvl="0" indent="0" algn="l" defTabSz="444500">
                <a:spcBef>
                  <a:spcPct val="0"/>
                </a:spcBef>
                <a:spcAft>
                  <a:spcPct val="35000"/>
                </a:spcAft>
                <a:buNone/>
              </a:pP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Since we have an output feature (‘Success’) which is highly imbalanced, we will need an accuracy score that takes class-imbalance into account (i.e. </a:t>
              </a:r>
              <a:r>
                <a:rPr lang="en-US" sz="1400" dirty="0" err="1">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SKLearn’s</a:t>
              </a: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 Balanced Accuracy metric.</a:t>
              </a:r>
              <a:endPar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ndParaRPr>
            </a:p>
          </p:txBody>
        </p:sp>
      </p:grpSp>
      <p:grpSp>
        <p:nvGrpSpPr>
          <p:cNvPr id="22" name="Group 21">
            <a:extLst>
              <a:ext uri="{FF2B5EF4-FFF2-40B4-BE49-F238E27FC236}">
                <a16:creationId xmlns:a16="http://schemas.microsoft.com/office/drawing/2014/main" id="{6DFB7935-C84B-8E4D-BCED-6EFAD4C09A00}"/>
              </a:ext>
            </a:extLst>
          </p:cNvPr>
          <p:cNvGrpSpPr/>
          <p:nvPr/>
        </p:nvGrpSpPr>
        <p:grpSpPr>
          <a:xfrm>
            <a:off x="569840" y="3920266"/>
            <a:ext cx="4805113" cy="915575"/>
            <a:chOff x="913742" y="1164703"/>
            <a:chExt cx="7988509" cy="1636033"/>
          </a:xfrm>
        </p:grpSpPr>
        <p:sp>
          <p:nvSpPr>
            <p:cNvPr id="23" name="Rectangle 22">
              <a:extLst>
                <a:ext uri="{FF2B5EF4-FFF2-40B4-BE49-F238E27FC236}">
                  <a16:creationId xmlns:a16="http://schemas.microsoft.com/office/drawing/2014/main" id="{E535C437-8C03-7245-8C2A-1345EA81401C}"/>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24" name="TextBox 23">
              <a:extLst>
                <a:ext uri="{FF2B5EF4-FFF2-40B4-BE49-F238E27FC236}">
                  <a16:creationId xmlns:a16="http://schemas.microsoft.com/office/drawing/2014/main" id="{71ED69B7-BB81-444C-8C3F-8163FC2B2EE9}"/>
                </a:ext>
              </a:extLst>
            </p:cNvPr>
            <p:cNvSpPr txBox="1"/>
            <p:nvPr/>
          </p:nvSpPr>
          <p:spPr>
            <a:xfrm>
              <a:off x="913742" y="1164703"/>
              <a:ext cx="7988509" cy="1636033"/>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This metric gives us an additional matrix to see how our two types of errors balance out (i.e. between False Positives and False Negatives). </a:t>
              </a:r>
            </a:p>
          </p:txBody>
        </p:sp>
      </p:grpSp>
      <p:grpSp>
        <p:nvGrpSpPr>
          <p:cNvPr id="25" name="Group 24">
            <a:extLst>
              <a:ext uri="{FF2B5EF4-FFF2-40B4-BE49-F238E27FC236}">
                <a16:creationId xmlns:a16="http://schemas.microsoft.com/office/drawing/2014/main" id="{D974EED7-8129-514E-A31E-299F77824158}"/>
              </a:ext>
            </a:extLst>
          </p:cNvPr>
          <p:cNvGrpSpPr/>
          <p:nvPr/>
        </p:nvGrpSpPr>
        <p:grpSpPr>
          <a:xfrm>
            <a:off x="569840" y="4851567"/>
            <a:ext cx="4535516" cy="1732180"/>
            <a:chOff x="883907" y="941863"/>
            <a:chExt cx="7540304" cy="1829227"/>
          </a:xfrm>
        </p:grpSpPr>
        <p:sp>
          <p:nvSpPr>
            <p:cNvPr id="26" name="Rectangle 25">
              <a:extLst>
                <a:ext uri="{FF2B5EF4-FFF2-40B4-BE49-F238E27FC236}">
                  <a16:creationId xmlns:a16="http://schemas.microsoft.com/office/drawing/2014/main" id="{3F175E0D-7D03-9642-A673-E0B75A6E86D4}"/>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27" name="TextBox 26">
              <a:extLst>
                <a:ext uri="{FF2B5EF4-FFF2-40B4-BE49-F238E27FC236}">
                  <a16:creationId xmlns:a16="http://schemas.microsoft.com/office/drawing/2014/main" id="{403D788C-5480-A448-9F17-5A78F13C731A}"/>
                </a:ext>
              </a:extLst>
            </p:cNvPr>
            <p:cNvSpPr txBox="1"/>
            <p:nvPr/>
          </p:nvSpPr>
          <p:spPr>
            <a:xfrm>
              <a:off x="883907" y="941863"/>
              <a:ext cx="6515285" cy="1636033"/>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i="1"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Winner: Random Forest with K-Best.</a:t>
              </a:r>
            </a:p>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Starting with the least False Negatives is ideal for saving lives</a:t>
              </a: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a:t>
              </a:r>
            </a:p>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Relatively</a:t>
              </a:r>
              <a:r>
                <a:rPr lang="en-US" sz="14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 low False Positives will help increase our Balanced Accuracy.</a:t>
              </a:r>
              <a:endPar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ndParaRPr>
            </a:p>
          </p:txBody>
        </p:sp>
      </p:grpSp>
      <p:grpSp>
        <p:nvGrpSpPr>
          <p:cNvPr id="28" name="Group 27">
            <a:extLst>
              <a:ext uri="{FF2B5EF4-FFF2-40B4-BE49-F238E27FC236}">
                <a16:creationId xmlns:a16="http://schemas.microsoft.com/office/drawing/2014/main" id="{3B5F92C4-96A4-0645-92C0-427F9F09D7C1}"/>
              </a:ext>
            </a:extLst>
          </p:cNvPr>
          <p:cNvGrpSpPr/>
          <p:nvPr/>
        </p:nvGrpSpPr>
        <p:grpSpPr>
          <a:xfrm>
            <a:off x="8294677" y="-250229"/>
            <a:ext cx="3358557" cy="1415511"/>
            <a:chOff x="641615" y="673465"/>
            <a:chExt cx="4492095" cy="2293927"/>
          </a:xfrm>
        </p:grpSpPr>
        <p:pic>
          <p:nvPicPr>
            <p:cNvPr id="29" name="Picture 28">
              <a:extLst>
                <a:ext uri="{FF2B5EF4-FFF2-40B4-BE49-F238E27FC236}">
                  <a16:creationId xmlns:a16="http://schemas.microsoft.com/office/drawing/2014/main" id="{1B58A1B5-7EF4-0E48-BD09-BE5E4DE9908C}"/>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10">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641615" y="2578334"/>
              <a:ext cx="329591" cy="299226"/>
            </a:xfrm>
            <a:prstGeom prst="rect">
              <a:avLst/>
            </a:prstGeom>
          </p:spPr>
        </p:pic>
        <p:pic>
          <p:nvPicPr>
            <p:cNvPr id="30" name="Picture 29">
              <a:extLst>
                <a:ext uri="{FF2B5EF4-FFF2-40B4-BE49-F238E27FC236}">
                  <a16:creationId xmlns:a16="http://schemas.microsoft.com/office/drawing/2014/main" id="{2EF24882-BDD1-6347-9371-8805FED5DAB6}"/>
                </a:ext>
              </a:extLst>
            </p:cNvPr>
            <p:cNvPicPr>
              <a:picLocks noChangeAspect="1"/>
            </p:cNvPicPr>
            <p:nvPr/>
          </p:nvPicPr>
          <p:blipFill>
            <a:blip r:embed="rId11">
              <a:duotone>
                <a:schemeClr val="accent1">
                  <a:shade val="45000"/>
                  <a:satMod val="135000"/>
                </a:schemeClr>
                <a:prstClr val="white"/>
              </a:duotone>
              <a:alphaModFix amt="85000"/>
              <a:extLst>
                <a:ext uri="{BEBA8EAE-BF5A-486C-A8C5-ECC9F3942E4B}">
                  <a14:imgProps xmlns:a14="http://schemas.microsoft.com/office/drawing/2010/main">
                    <a14:imgLayer r:embed="rId12">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403517" y="2577393"/>
              <a:ext cx="305979" cy="300545"/>
            </a:xfrm>
            <a:prstGeom prst="rect">
              <a:avLst/>
            </a:prstGeom>
          </p:spPr>
        </p:pic>
        <p:pic>
          <p:nvPicPr>
            <p:cNvPr id="32" name="Picture 31">
              <a:extLst>
                <a:ext uri="{FF2B5EF4-FFF2-40B4-BE49-F238E27FC236}">
                  <a16:creationId xmlns:a16="http://schemas.microsoft.com/office/drawing/2014/main" id="{0765ACD6-EB38-B042-8816-C2AABD46420B}"/>
                </a:ext>
              </a:extLst>
            </p:cNvPr>
            <p:cNvPicPr>
              <a:picLocks noChangeAspect="1"/>
            </p:cNvPicPr>
            <p:nvPr/>
          </p:nvPicPr>
          <p:blipFill>
            <a:blip r:embed="rId11">
              <a:duotone>
                <a:schemeClr val="accent1">
                  <a:shade val="45000"/>
                  <a:satMod val="135000"/>
                </a:schemeClr>
                <a:prstClr val="white"/>
              </a:duotone>
              <a:alphaModFix amt="85000"/>
              <a:extLst>
                <a:ext uri="{BEBA8EAE-BF5A-486C-A8C5-ECC9F3942E4B}">
                  <a14:imgProps xmlns:a14="http://schemas.microsoft.com/office/drawing/2010/main">
                    <a14:imgLayer r:embed="rId13">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4385773" y="2554599"/>
              <a:ext cx="302903" cy="297524"/>
            </a:xfrm>
            <a:prstGeom prst="rect">
              <a:avLst/>
            </a:prstGeom>
          </p:spPr>
        </p:pic>
        <p:pic>
          <p:nvPicPr>
            <p:cNvPr id="33" name="Picture 32">
              <a:extLst>
                <a:ext uri="{FF2B5EF4-FFF2-40B4-BE49-F238E27FC236}">
                  <a16:creationId xmlns:a16="http://schemas.microsoft.com/office/drawing/2014/main" id="{E5D654F7-4E0D-0941-B193-19F0194F2702}"/>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14">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2194849" y="2577931"/>
              <a:ext cx="316006" cy="299916"/>
            </a:xfrm>
            <a:prstGeom prst="rect">
              <a:avLst/>
            </a:prstGeom>
            <a:noFill/>
            <a:ln>
              <a:noFill/>
            </a:ln>
          </p:spPr>
        </p:pic>
        <p:pic>
          <p:nvPicPr>
            <p:cNvPr id="34" name="Picture 33">
              <a:extLst>
                <a:ext uri="{FF2B5EF4-FFF2-40B4-BE49-F238E27FC236}">
                  <a16:creationId xmlns:a16="http://schemas.microsoft.com/office/drawing/2014/main" id="{ACA9DF84-2A19-0640-B842-88AE74E7F097}"/>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15">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2999822" y="2336050"/>
              <a:ext cx="329590" cy="299226"/>
            </a:xfrm>
            <a:prstGeom prst="rect">
              <a:avLst/>
            </a:prstGeom>
            <a:effectLst>
              <a:glow rad="88900">
                <a:schemeClr val="accent6">
                  <a:satMod val="175000"/>
                  <a:alpha val="40000"/>
                </a:schemeClr>
              </a:glow>
            </a:effectLst>
          </p:spPr>
        </p:pic>
        <p:sp>
          <p:nvSpPr>
            <p:cNvPr id="35" name="TextBox 34">
              <a:extLst>
                <a:ext uri="{FF2B5EF4-FFF2-40B4-BE49-F238E27FC236}">
                  <a16:creationId xmlns:a16="http://schemas.microsoft.com/office/drawing/2014/main" id="{A39EBA2B-DA44-2E4C-982D-EBD8E2528140}"/>
                </a:ext>
              </a:extLst>
            </p:cNvPr>
            <p:cNvSpPr txBox="1"/>
            <p:nvPr/>
          </p:nvSpPr>
          <p:spPr>
            <a:xfrm rot="18271433">
              <a:off x="42947" y="1577488"/>
              <a:ext cx="2210278" cy="56953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36" name="TextBox 35">
              <a:extLst>
                <a:ext uri="{FF2B5EF4-FFF2-40B4-BE49-F238E27FC236}">
                  <a16:creationId xmlns:a16="http://schemas.microsoft.com/office/drawing/2014/main" id="{136D3789-489E-1649-BEB8-EB92922F06E8}"/>
                </a:ext>
              </a:extLst>
            </p:cNvPr>
            <p:cNvSpPr txBox="1"/>
            <p:nvPr/>
          </p:nvSpPr>
          <p:spPr>
            <a:xfrm rot="18271433">
              <a:off x="840733" y="1591579"/>
              <a:ext cx="2146418" cy="56953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sp>
          <p:nvSpPr>
            <p:cNvPr id="37" name="TextBox 36">
              <a:extLst>
                <a:ext uri="{FF2B5EF4-FFF2-40B4-BE49-F238E27FC236}">
                  <a16:creationId xmlns:a16="http://schemas.microsoft.com/office/drawing/2014/main" id="{5E1DB6D8-6521-E04B-9ED8-275FA3DC6860}"/>
                </a:ext>
              </a:extLst>
            </p:cNvPr>
            <p:cNvSpPr txBox="1"/>
            <p:nvPr/>
          </p:nvSpPr>
          <p:spPr>
            <a:xfrm rot="18271433">
              <a:off x="1807180" y="1919002"/>
              <a:ext cx="1634410" cy="31478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a:t>
              </a:r>
            </a:p>
          </p:txBody>
        </p:sp>
        <p:sp>
          <p:nvSpPr>
            <p:cNvPr id="38" name="TextBox 37">
              <a:extLst>
                <a:ext uri="{FF2B5EF4-FFF2-40B4-BE49-F238E27FC236}">
                  <a16:creationId xmlns:a16="http://schemas.microsoft.com/office/drawing/2014/main" id="{371D2502-DE1B-CC49-97FF-E49C08B98A00}"/>
                </a:ext>
              </a:extLst>
            </p:cNvPr>
            <p:cNvSpPr txBox="1"/>
            <p:nvPr/>
          </p:nvSpPr>
          <p:spPr>
            <a:xfrm rot="18198578">
              <a:off x="2482662" y="1419765"/>
              <a:ext cx="2062130" cy="56953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39" name="TextBox 38">
              <a:extLst>
                <a:ext uri="{FF2B5EF4-FFF2-40B4-BE49-F238E27FC236}">
                  <a16:creationId xmlns:a16="http://schemas.microsoft.com/office/drawing/2014/main" id="{2FBC208F-33F9-6F4E-9E92-E594AF524113}"/>
                </a:ext>
              </a:extLst>
            </p:cNvPr>
            <p:cNvSpPr txBox="1"/>
            <p:nvPr/>
          </p:nvSpPr>
          <p:spPr>
            <a:xfrm rot="18271433">
              <a:off x="3160095" y="1601187"/>
              <a:ext cx="2083706" cy="56953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pic>
          <p:nvPicPr>
            <p:cNvPr id="40" name="Picture 39">
              <a:extLst>
                <a:ext uri="{FF2B5EF4-FFF2-40B4-BE49-F238E27FC236}">
                  <a16:creationId xmlns:a16="http://schemas.microsoft.com/office/drawing/2014/main" id="{BDD9DFE0-CC30-8B45-B007-52B4B5CCE685}"/>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16">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3693746" y="2574030"/>
              <a:ext cx="316006" cy="299915"/>
            </a:xfrm>
            <a:prstGeom prst="rect">
              <a:avLst/>
            </a:prstGeom>
            <a:noFill/>
            <a:ln>
              <a:noFill/>
            </a:ln>
          </p:spPr>
        </p:pic>
        <p:sp>
          <p:nvSpPr>
            <p:cNvPr id="42" name="TextBox 41">
              <a:extLst>
                <a:ext uri="{FF2B5EF4-FFF2-40B4-BE49-F238E27FC236}">
                  <a16:creationId xmlns:a16="http://schemas.microsoft.com/office/drawing/2014/main" id="{231C7F06-783C-4148-ADEC-2BE8D92EEB89}"/>
                </a:ext>
              </a:extLst>
            </p:cNvPr>
            <p:cNvSpPr txBox="1"/>
            <p:nvPr/>
          </p:nvSpPr>
          <p:spPr>
            <a:xfrm rot="18271433">
              <a:off x="3921299" y="1665631"/>
              <a:ext cx="1855292" cy="569530"/>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7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43" name="Straight Connector 42">
              <a:extLst>
                <a:ext uri="{FF2B5EF4-FFF2-40B4-BE49-F238E27FC236}">
                  <a16:creationId xmlns:a16="http://schemas.microsoft.com/office/drawing/2014/main" id="{140E613A-AB26-4640-8EDC-A939CDC8327E}"/>
                </a:ext>
              </a:extLst>
            </p:cNvPr>
            <p:cNvCxnSpPr>
              <a:cxnSpLocks/>
            </p:cNvCxnSpPr>
            <p:nvPr/>
          </p:nvCxnSpPr>
          <p:spPr>
            <a:xfrm flipV="1">
              <a:off x="4640337" y="1852186"/>
              <a:ext cx="438376" cy="76201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4" name="Straight Connector 43">
              <a:extLst>
                <a:ext uri="{FF2B5EF4-FFF2-40B4-BE49-F238E27FC236}">
                  <a16:creationId xmlns:a16="http://schemas.microsoft.com/office/drawing/2014/main" id="{00EC76BB-DCA3-1146-8D2E-805848C52A8B}"/>
                </a:ext>
              </a:extLst>
            </p:cNvPr>
            <p:cNvCxnSpPr>
              <a:cxnSpLocks/>
            </p:cNvCxnSpPr>
            <p:nvPr/>
          </p:nvCxnSpPr>
          <p:spPr>
            <a:xfrm flipV="1">
              <a:off x="3937689" y="1722675"/>
              <a:ext cx="525810" cy="898254"/>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5" name="Straight Connector 44">
              <a:extLst>
                <a:ext uri="{FF2B5EF4-FFF2-40B4-BE49-F238E27FC236}">
                  <a16:creationId xmlns:a16="http://schemas.microsoft.com/office/drawing/2014/main" id="{27A7445F-604D-DD49-92FD-E5CFB15D89BC}"/>
                </a:ext>
              </a:extLst>
            </p:cNvPr>
            <p:cNvCxnSpPr>
              <a:cxnSpLocks/>
            </p:cNvCxnSpPr>
            <p:nvPr/>
          </p:nvCxnSpPr>
          <p:spPr>
            <a:xfrm flipV="1">
              <a:off x="866744" y="1824271"/>
              <a:ext cx="468118" cy="79526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6" name="Straight Connector 45">
              <a:extLst>
                <a:ext uri="{FF2B5EF4-FFF2-40B4-BE49-F238E27FC236}">
                  <a16:creationId xmlns:a16="http://schemas.microsoft.com/office/drawing/2014/main" id="{A9E39D24-2390-CE49-B498-2B7A4D612B9C}"/>
                </a:ext>
              </a:extLst>
            </p:cNvPr>
            <p:cNvCxnSpPr>
              <a:cxnSpLocks/>
            </p:cNvCxnSpPr>
            <p:nvPr/>
          </p:nvCxnSpPr>
          <p:spPr>
            <a:xfrm flipV="1">
              <a:off x="1649655" y="1722675"/>
              <a:ext cx="523136" cy="91148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7" name="Straight Connector 46">
              <a:extLst>
                <a:ext uri="{FF2B5EF4-FFF2-40B4-BE49-F238E27FC236}">
                  <a16:creationId xmlns:a16="http://schemas.microsoft.com/office/drawing/2014/main" id="{C201C299-59C2-5541-A251-FC66B8F8C1EB}"/>
                </a:ext>
              </a:extLst>
            </p:cNvPr>
            <p:cNvCxnSpPr>
              <a:cxnSpLocks/>
            </p:cNvCxnSpPr>
            <p:nvPr/>
          </p:nvCxnSpPr>
          <p:spPr>
            <a:xfrm flipV="1">
              <a:off x="2429914" y="1949964"/>
              <a:ext cx="397161" cy="669568"/>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8" name="Straight Connector 47">
              <a:extLst>
                <a:ext uri="{FF2B5EF4-FFF2-40B4-BE49-F238E27FC236}">
                  <a16:creationId xmlns:a16="http://schemas.microsoft.com/office/drawing/2014/main" id="{73A36209-C0CD-C940-B455-618CCCFCDDF4}"/>
                </a:ext>
              </a:extLst>
            </p:cNvPr>
            <p:cNvCxnSpPr>
              <a:cxnSpLocks/>
            </p:cNvCxnSpPr>
            <p:nvPr/>
          </p:nvCxnSpPr>
          <p:spPr>
            <a:xfrm flipV="1">
              <a:off x="3253120" y="1544720"/>
              <a:ext cx="491613" cy="852457"/>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9" name="Straight Arrow Connector 48">
              <a:extLst>
                <a:ext uri="{FF2B5EF4-FFF2-40B4-BE49-F238E27FC236}">
                  <a16:creationId xmlns:a16="http://schemas.microsoft.com/office/drawing/2014/main" id="{29C80948-1424-074F-9F63-4684D1733252}"/>
                </a:ext>
              </a:extLst>
            </p:cNvPr>
            <p:cNvCxnSpPr>
              <a:cxnSpLocks/>
            </p:cNvCxnSpPr>
            <p:nvPr/>
          </p:nvCxnSpPr>
          <p:spPr>
            <a:xfrm>
              <a:off x="1025454" y="2734039"/>
              <a:ext cx="296382"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3735B91-B765-934B-8982-E88A21659C97}"/>
                </a:ext>
              </a:extLst>
            </p:cNvPr>
            <p:cNvCxnSpPr>
              <a:cxnSpLocks/>
            </p:cNvCxnSpPr>
            <p:nvPr/>
          </p:nvCxnSpPr>
          <p:spPr>
            <a:xfrm>
              <a:off x="1775295" y="2734039"/>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211A55E-3534-8847-A179-BA99D0D237FB}"/>
                </a:ext>
              </a:extLst>
            </p:cNvPr>
            <p:cNvCxnSpPr>
              <a:cxnSpLocks/>
            </p:cNvCxnSpPr>
            <p:nvPr/>
          </p:nvCxnSpPr>
          <p:spPr>
            <a:xfrm>
              <a:off x="2593244" y="2758053"/>
              <a:ext cx="251571"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8E72915-9970-584B-B8C1-46C1E73DBF77}"/>
                </a:ext>
              </a:extLst>
            </p:cNvPr>
            <p:cNvCxnSpPr>
              <a:cxnSpLocks/>
            </p:cNvCxnSpPr>
            <p:nvPr/>
          </p:nvCxnSpPr>
          <p:spPr>
            <a:xfrm flipV="1">
              <a:off x="3409277" y="2742272"/>
              <a:ext cx="222154" cy="2222"/>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0FABEEAE-82BB-8847-B9F8-4D19599EB6F0}"/>
                </a:ext>
              </a:extLst>
            </p:cNvPr>
            <p:cNvCxnSpPr>
              <a:cxnSpLocks/>
            </p:cNvCxnSpPr>
            <p:nvPr/>
          </p:nvCxnSpPr>
          <p:spPr>
            <a:xfrm>
              <a:off x="4045820" y="2739364"/>
              <a:ext cx="270415"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09076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dissolv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28"/>
                                        </p:tgtEl>
                                      </p:cBhvr>
                                    </p:animEffect>
                                    <p:set>
                                      <p:cBhvr>
                                        <p:cTn id="12" dur="1" fill="hold">
                                          <p:stCondLst>
                                            <p:cond delay="499"/>
                                          </p:stCondLst>
                                        </p:cTn>
                                        <p:tgtEl>
                                          <p:spTgt spid="2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dissolv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2758440"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1BD4C05-F053-EA4D-B813-6CB9294CB171}"/>
              </a:ext>
            </a:extLst>
          </p:cNvPr>
          <p:cNvSpPr txBox="1"/>
          <p:nvPr/>
        </p:nvSpPr>
        <p:spPr>
          <a:xfrm>
            <a:off x="-170410" y="126024"/>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sp>
        <p:nvSpPr>
          <p:cNvPr id="34" name="Down Arrow Callout 33">
            <a:extLst>
              <a:ext uri="{FF2B5EF4-FFF2-40B4-BE49-F238E27FC236}">
                <a16:creationId xmlns:a16="http://schemas.microsoft.com/office/drawing/2014/main" id="{C028739E-693B-A44A-987C-2241D4AE9386}"/>
              </a:ext>
            </a:extLst>
          </p:cNvPr>
          <p:cNvSpPr/>
          <p:nvPr/>
        </p:nvSpPr>
        <p:spPr>
          <a:xfrm>
            <a:off x="1453089" y="4235727"/>
            <a:ext cx="5029200" cy="1044159"/>
          </a:xfrm>
          <a:prstGeom prst="downArrowCallout">
            <a:avLst>
              <a:gd name="adj1" fmla="val 10405"/>
              <a:gd name="adj2" fmla="val 13324"/>
              <a:gd name="adj3" fmla="val 25000"/>
              <a:gd name="adj4" fmla="val 53301"/>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endParaRPr lang="en-US" i="1" dirty="0">
              <a:latin typeface="News Gothic MT" panose="020B0503020103020203" pitchFamily="34" charset="0"/>
            </a:endParaRPr>
          </a:p>
          <a:p>
            <a:pPr algn="ctr"/>
            <a:r>
              <a:rPr lang="en-US" i="1" dirty="0">
                <a:latin typeface="News Gothic MT" panose="020B0503020103020203" pitchFamily="34" charset="0"/>
              </a:rPr>
              <a:t>city</a:t>
            </a:r>
            <a:r>
              <a:rPr lang="en-US" dirty="0">
                <a:latin typeface="News Gothic MT" panose="020B0503020103020203" pitchFamily="34" charset="0"/>
              </a:rPr>
              <a:t>: top 5: </a:t>
            </a:r>
          </a:p>
          <a:p>
            <a:pPr algn="ctr"/>
            <a:endParaRPr lang="en-US" dirty="0">
              <a:latin typeface="News Gothic MT" panose="020B0503020103020203" pitchFamily="34" charset="0"/>
            </a:endParaRPr>
          </a:p>
        </p:txBody>
      </p:sp>
      <p:pic>
        <p:nvPicPr>
          <p:cNvPr id="32" name="Picture 31">
            <a:extLst>
              <a:ext uri="{FF2B5EF4-FFF2-40B4-BE49-F238E27FC236}">
                <a16:creationId xmlns:a16="http://schemas.microsoft.com/office/drawing/2014/main" id="{4B864B30-DD16-734F-8C51-7DE38DD53A8C}"/>
              </a:ext>
            </a:extLst>
          </p:cNvPr>
          <p:cNvPicPr>
            <a:picLocks noChangeAspect="1"/>
          </p:cNvPicPr>
          <p:nvPr/>
        </p:nvPicPr>
        <p:blipFill>
          <a:blip r:embed="rId2"/>
          <a:stretch>
            <a:fillRect/>
          </a:stretch>
        </p:blipFill>
        <p:spPr>
          <a:xfrm>
            <a:off x="7627123" y="4134944"/>
            <a:ext cx="2159000" cy="2286000"/>
          </a:xfrm>
          <a:prstGeom prst="rect">
            <a:avLst/>
          </a:prstGeom>
        </p:spPr>
      </p:pic>
      <p:sp>
        <p:nvSpPr>
          <p:cNvPr id="35" name="Bevel 34">
            <a:extLst>
              <a:ext uri="{FF2B5EF4-FFF2-40B4-BE49-F238E27FC236}">
                <a16:creationId xmlns:a16="http://schemas.microsoft.com/office/drawing/2014/main" id="{FF306A99-38CF-6E41-93B3-A49F316B3D13}"/>
              </a:ext>
            </a:extLst>
          </p:cNvPr>
          <p:cNvSpPr/>
          <p:nvPr/>
        </p:nvSpPr>
        <p:spPr>
          <a:xfrm>
            <a:off x="1455026" y="5565435"/>
            <a:ext cx="5027263" cy="712053"/>
          </a:xfrm>
          <a:prstGeom prst="bevel">
            <a:avLst>
              <a:gd name="adj" fmla="val 6079"/>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latin typeface="News Gothic MT" panose="020B0503020103020203" pitchFamily="34" charset="0"/>
              </a:rPr>
              <a:t>Barometer</a:t>
            </a:r>
            <a:r>
              <a:rPr lang="en-US" dirty="0">
                <a:latin typeface="News Gothic MT" panose="020B0503020103020203" pitchFamily="34" charset="0"/>
              </a:rPr>
              <a:t>: 0/1 (Binary)</a:t>
            </a:r>
          </a:p>
        </p:txBody>
      </p:sp>
      <p:sp>
        <p:nvSpPr>
          <p:cNvPr id="37" name="Down Arrow Callout 36">
            <a:extLst>
              <a:ext uri="{FF2B5EF4-FFF2-40B4-BE49-F238E27FC236}">
                <a16:creationId xmlns:a16="http://schemas.microsoft.com/office/drawing/2014/main" id="{C235A087-B852-3745-A211-20FE531C8DA9}"/>
              </a:ext>
            </a:extLst>
          </p:cNvPr>
          <p:cNvSpPr/>
          <p:nvPr/>
        </p:nvSpPr>
        <p:spPr>
          <a:xfrm>
            <a:off x="831662" y="2709804"/>
            <a:ext cx="5029200" cy="1044159"/>
          </a:xfrm>
          <a:prstGeom prst="downArrowCallout">
            <a:avLst>
              <a:gd name="adj1" fmla="val 10405"/>
              <a:gd name="adj2" fmla="val 13324"/>
              <a:gd name="adj3" fmla="val 25000"/>
              <a:gd name="adj4" fmla="val 53301"/>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endParaRPr lang="en-US" i="1" dirty="0">
              <a:latin typeface="News Gothic MT" panose="020B0503020103020203" pitchFamily="34" charset="0"/>
            </a:endParaRPr>
          </a:p>
          <a:p>
            <a:pPr algn="ctr"/>
            <a:r>
              <a:rPr lang="en-US" i="1" dirty="0">
                <a:latin typeface="News Gothic MT" panose="020B0503020103020203" pitchFamily="34" charset="0"/>
              </a:rPr>
              <a:t>success</a:t>
            </a:r>
            <a:r>
              <a:rPr lang="en-US" dirty="0">
                <a:latin typeface="News Gothic MT" panose="020B0503020103020203" pitchFamily="34" charset="0"/>
              </a:rPr>
              <a:t>: 0 </a:t>
            </a:r>
          </a:p>
          <a:p>
            <a:pPr algn="ctr"/>
            <a:endParaRPr lang="en-US" dirty="0">
              <a:latin typeface="News Gothic MT" panose="020B0503020103020203" pitchFamily="34" charset="0"/>
            </a:endParaRPr>
          </a:p>
        </p:txBody>
      </p:sp>
      <p:sp>
        <p:nvSpPr>
          <p:cNvPr id="38" name="Down Arrow Callout 37">
            <a:extLst>
              <a:ext uri="{FF2B5EF4-FFF2-40B4-BE49-F238E27FC236}">
                <a16:creationId xmlns:a16="http://schemas.microsoft.com/office/drawing/2014/main" id="{90C36F5F-CBA3-D043-9BCE-5F4E7DDCD3AD}"/>
              </a:ext>
            </a:extLst>
          </p:cNvPr>
          <p:cNvSpPr/>
          <p:nvPr/>
        </p:nvSpPr>
        <p:spPr>
          <a:xfrm>
            <a:off x="361470" y="1183881"/>
            <a:ext cx="5029200" cy="1044159"/>
          </a:xfrm>
          <a:prstGeom prst="downArrowCallout">
            <a:avLst>
              <a:gd name="adj1" fmla="val 10405"/>
              <a:gd name="adj2" fmla="val 13324"/>
              <a:gd name="adj3" fmla="val 25000"/>
              <a:gd name="adj4" fmla="val 53301"/>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endParaRPr lang="en-US" i="1" dirty="0">
              <a:latin typeface="News Gothic MT" panose="020B0503020103020203" pitchFamily="34" charset="0"/>
            </a:endParaRPr>
          </a:p>
          <a:p>
            <a:pPr algn="ctr"/>
            <a:r>
              <a:rPr lang="en-US" i="1" dirty="0">
                <a:latin typeface="News Gothic MT" panose="020B0503020103020203" pitchFamily="34" charset="0"/>
              </a:rPr>
              <a:t>attack_1txt</a:t>
            </a:r>
            <a:r>
              <a:rPr lang="en-US" dirty="0">
                <a:latin typeface="News Gothic MT" panose="020B0503020103020203" pitchFamily="34" charset="0"/>
              </a:rPr>
              <a:t>: Assassination</a:t>
            </a:r>
          </a:p>
          <a:p>
            <a:pPr algn="ctr"/>
            <a:endParaRPr lang="en-US" dirty="0">
              <a:latin typeface="News Gothic MT" panose="020B0503020103020203" pitchFamily="34" charset="0"/>
            </a:endParaRPr>
          </a:p>
        </p:txBody>
      </p:sp>
      <p:pic>
        <p:nvPicPr>
          <p:cNvPr id="39" name="Picture 38">
            <a:extLst>
              <a:ext uri="{FF2B5EF4-FFF2-40B4-BE49-F238E27FC236}">
                <a16:creationId xmlns:a16="http://schemas.microsoft.com/office/drawing/2014/main" id="{B0FEFCFC-4696-0C4D-9072-83F698BF8655}"/>
              </a:ext>
            </a:extLst>
          </p:cNvPr>
          <p:cNvPicPr>
            <a:picLocks noChangeAspect="1"/>
          </p:cNvPicPr>
          <p:nvPr/>
        </p:nvPicPr>
        <p:blipFill>
          <a:blip r:embed="rId3">
            <a:duotone>
              <a:schemeClr val="accent1">
                <a:shade val="45000"/>
                <a:satMod val="135000"/>
              </a:schemeClr>
              <a:prstClr val="white"/>
            </a:duotone>
          </a:blip>
          <a:stretch>
            <a:fillRect/>
          </a:stretch>
        </p:blipFill>
        <p:spPr>
          <a:xfrm rot="20119314">
            <a:off x="5554597" y="963367"/>
            <a:ext cx="808082" cy="749720"/>
          </a:xfrm>
          <a:prstGeom prst="rect">
            <a:avLst/>
          </a:prstGeom>
        </p:spPr>
      </p:pic>
      <p:pic>
        <p:nvPicPr>
          <p:cNvPr id="36" name="Picture 35">
            <a:extLst>
              <a:ext uri="{FF2B5EF4-FFF2-40B4-BE49-F238E27FC236}">
                <a16:creationId xmlns:a16="http://schemas.microsoft.com/office/drawing/2014/main" id="{42C63DE5-FC55-E143-BF08-08B3B6C907B3}"/>
              </a:ext>
            </a:extLst>
          </p:cNvPr>
          <p:cNvPicPr>
            <a:picLocks noChangeAspect="1"/>
          </p:cNvPicPr>
          <p:nvPr/>
        </p:nvPicPr>
        <p:blipFill>
          <a:blip r:embed="rId4"/>
          <a:stretch>
            <a:fillRect/>
          </a:stretch>
        </p:blipFill>
        <p:spPr>
          <a:xfrm>
            <a:off x="6482290" y="472440"/>
            <a:ext cx="3644872" cy="1606763"/>
          </a:xfrm>
          <a:prstGeom prst="rect">
            <a:avLst/>
          </a:prstGeom>
        </p:spPr>
      </p:pic>
      <p:pic>
        <p:nvPicPr>
          <p:cNvPr id="41" name="Picture 40">
            <a:extLst>
              <a:ext uri="{FF2B5EF4-FFF2-40B4-BE49-F238E27FC236}">
                <a16:creationId xmlns:a16="http://schemas.microsoft.com/office/drawing/2014/main" id="{E212C9E3-AED4-BF4B-8F10-5E67479314AF}"/>
              </a:ext>
            </a:extLst>
          </p:cNvPr>
          <p:cNvPicPr>
            <a:picLocks noChangeAspect="1"/>
          </p:cNvPicPr>
          <p:nvPr/>
        </p:nvPicPr>
        <p:blipFill rotWithShape="1">
          <a:blip r:embed="rId5">
            <a:duotone>
              <a:schemeClr val="accent1">
                <a:shade val="45000"/>
                <a:satMod val="135000"/>
              </a:schemeClr>
              <a:prstClr val="white"/>
            </a:duotone>
          </a:blip>
          <a:srcRect l="1027" t="4382" b="1"/>
          <a:stretch/>
        </p:blipFill>
        <p:spPr>
          <a:xfrm rot="14493636">
            <a:off x="6205342" y="2664891"/>
            <a:ext cx="668342" cy="726402"/>
          </a:xfrm>
          <a:prstGeom prst="rect">
            <a:avLst/>
          </a:prstGeom>
        </p:spPr>
      </p:pic>
      <p:pic>
        <p:nvPicPr>
          <p:cNvPr id="40" name="Picture 39">
            <a:extLst>
              <a:ext uri="{FF2B5EF4-FFF2-40B4-BE49-F238E27FC236}">
                <a16:creationId xmlns:a16="http://schemas.microsoft.com/office/drawing/2014/main" id="{A4063C16-7143-BF45-8AA8-F4249B6D540C}"/>
              </a:ext>
            </a:extLst>
          </p:cNvPr>
          <p:cNvPicPr>
            <a:picLocks noChangeAspect="1"/>
          </p:cNvPicPr>
          <p:nvPr/>
        </p:nvPicPr>
        <p:blipFill>
          <a:blip r:embed="rId6"/>
          <a:stretch>
            <a:fillRect/>
          </a:stretch>
        </p:blipFill>
        <p:spPr>
          <a:xfrm>
            <a:off x="7213744" y="2515507"/>
            <a:ext cx="1215802" cy="979396"/>
          </a:xfrm>
          <a:prstGeom prst="rect">
            <a:avLst/>
          </a:prstGeom>
        </p:spPr>
      </p:pic>
      <p:grpSp>
        <p:nvGrpSpPr>
          <p:cNvPr id="44" name="Group 43">
            <a:extLst>
              <a:ext uri="{FF2B5EF4-FFF2-40B4-BE49-F238E27FC236}">
                <a16:creationId xmlns:a16="http://schemas.microsoft.com/office/drawing/2014/main" id="{E520A4B6-4EC9-8641-B88C-5AA9319F61B4}"/>
              </a:ext>
            </a:extLst>
          </p:cNvPr>
          <p:cNvGrpSpPr/>
          <p:nvPr/>
        </p:nvGrpSpPr>
        <p:grpSpPr>
          <a:xfrm>
            <a:off x="8629684" y="2487505"/>
            <a:ext cx="2746107" cy="1218653"/>
            <a:chOff x="-1935425" y="1180762"/>
            <a:chExt cx="10359636" cy="1704051"/>
          </a:xfrm>
        </p:grpSpPr>
        <p:sp>
          <p:nvSpPr>
            <p:cNvPr id="45" name="Rectangle 44">
              <a:extLst>
                <a:ext uri="{FF2B5EF4-FFF2-40B4-BE49-F238E27FC236}">
                  <a16:creationId xmlns:a16="http://schemas.microsoft.com/office/drawing/2014/main" id="{A40D593A-A2E5-9143-A1DF-C69AD6A15246}"/>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46" name="TextBox 45">
              <a:extLst>
                <a:ext uri="{FF2B5EF4-FFF2-40B4-BE49-F238E27FC236}">
                  <a16:creationId xmlns:a16="http://schemas.microsoft.com/office/drawing/2014/main" id="{F22D235A-9E8D-5F4C-A35B-C027869174F9}"/>
                </a:ext>
              </a:extLst>
            </p:cNvPr>
            <p:cNvSpPr txBox="1"/>
            <p:nvPr/>
          </p:nvSpPr>
          <p:spPr>
            <a:xfrm>
              <a:off x="-1935425" y="1180762"/>
              <a:ext cx="9816302" cy="1704051"/>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Success rate of assassination attempts within ‘</a:t>
              </a:r>
              <a:r>
                <a:rPr lang="en-US" sz="1400" kern="1200" dirty="0" err="1">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Sunni_Cities</a:t>
              </a: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  </a:t>
              </a:r>
            </a:p>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Our imbalance is now inverted.</a:t>
              </a:r>
            </a:p>
          </p:txBody>
        </p:sp>
      </p:grpSp>
      <p:grpSp>
        <p:nvGrpSpPr>
          <p:cNvPr id="47" name="Group 46">
            <a:extLst>
              <a:ext uri="{FF2B5EF4-FFF2-40B4-BE49-F238E27FC236}">
                <a16:creationId xmlns:a16="http://schemas.microsoft.com/office/drawing/2014/main" id="{6A5AB064-5C55-BD4A-B025-9537E742D2EC}"/>
              </a:ext>
            </a:extLst>
          </p:cNvPr>
          <p:cNvGrpSpPr/>
          <p:nvPr/>
        </p:nvGrpSpPr>
        <p:grpSpPr>
          <a:xfrm>
            <a:off x="9469344" y="1021055"/>
            <a:ext cx="2435885" cy="943120"/>
            <a:chOff x="-1935425" y="1180762"/>
            <a:chExt cx="10359636" cy="1704051"/>
          </a:xfrm>
        </p:grpSpPr>
        <p:sp>
          <p:nvSpPr>
            <p:cNvPr id="48" name="Rectangle 47">
              <a:extLst>
                <a:ext uri="{FF2B5EF4-FFF2-40B4-BE49-F238E27FC236}">
                  <a16:creationId xmlns:a16="http://schemas.microsoft.com/office/drawing/2014/main" id="{315611DF-F745-5C4A-9CB9-60B267B4F462}"/>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49" name="TextBox 48">
              <a:extLst>
                <a:ext uri="{FF2B5EF4-FFF2-40B4-BE49-F238E27FC236}">
                  <a16:creationId xmlns:a16="http://schemas.microsoft.com/office/drawing/2014/main" id="{9577E620-8382-184B-B95B-A7137FEE005E}"/>
                </a:ext>
              </a:extLst>
            </p:cNvPr>
            <p:cNvSpPr txBox="1"/>
            <p:nvPr/>
          </p:nvSpPr>
          <p:spPr>
            <a:xfrm>
              <a:off x="-1935425" y="1180762"/>
              <a:ext cx="9816302" cy="1704051"/>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Our previous class imbalance decreases drastically.</a:t>
              </a:r>
            </a:p>
          </p:txBody>
        </p:sp>
      </p:grpSp>
      <p:pic>
        <p:nvPicPr>
          <p:cNvPr id="50" name="Picture 49">
            <a:extLst>
              <a:ext uri="{FF2B5EF4-FFF2-40B4-BE49-F238E27FC236}">
                <a16:creationId xmlns:a16="http://schemas.microsoft.com/office/drawing/2014/main" id="{1A2D02A5-782F-9941-9CC1-1479E1A56A02}"/>
              </a:ext>
            </a:extLst>
          </p:cNvPr>
          <p:cNvPicPr>
            <a:picLocks noChangeAspect="1"/>
          </p:cNvPicPr>
          <p:nvPr/>
        </p:nvPicPr>
        <p:blipFill rotWithShape="1">
          <a:blip r:embed="rId7">
            <a:duotone>
              <a:schemeClr val="accent1">
                <a:shade val="45000"/>
                <a:satMod val="135000"/>
              </a:schemeClr>
              <a:prstClr val="white"/>
            </a:duotone>
          </a:blip>
          <a:srcRect t="1" r="1536" b="792"/>
          <a:stretch/>
        </p:blipFill>
        <p:spPr>
          <a:xfrm rot="17478322">
            <a:off x="6913710" y="4026976"/>
            <a:ext cx="482042" cy="1051048"/>
          </a:xfrm>
          <a:prstGeom prst="rect">
            <a:avLst/>
          </a:prstGeom>
        </p:spPr>
      </p:pic>
      <p:sp>
        <p:nvSpPr>
          <p:cNvPr id="51" name="TextBox 50">
            <a:extLst>
              <a:ext uri="{FF2B5EF4-FFF2-40B4-BE49-F238E27FC236}">
                <a16:creationId xmlns:a16="http://schemas.microsoft.com/office/drawing/2014/main" id="{FA8DD55E-7038-E54C-B8DE-58BBBB54D5CF}"/>
              </a:ext>
            </a:extLst>
          </p:cNvPr>
          <p:cNvSpPr txBox="1"/>
          <p:nvPr/>
        </p:nvSpPr>
        <p:spPr>
          <a:xfrm>
            <a:off x="9642143" y="4027166"/>
            <a:ext cx="2145449" cy="2681210"/>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Any instance in our dataset meeting these criteria (i.e. any failed assassination attempt in any of these top-5 cities), will receive a 1 in the </a:t>
            </a:r>
            <a:r>
              <a:rPr lang="en-US" sz="1400" i="1"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Barometer </a:t>
            </a: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column.</a:t>
            </a:r>
          </a:p>
          <a:p>
            <a:pPr marL="0" lvl="0" indent="0" algn="l" defTabSz="444500">
              <a:spcBef>
                <a:spcPct val="0"/>
              </a:spcBef>
              <a:spcAft>
                <a:spcPct val="35000"/>
              </a:spcAft>
              <a:buNone/>
            </a:pPr>
            <a:r>
              <a:rPr lang="en-US" sz="14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All else will receive a 0.</a:t>
            </a:r>
          </a:p>
        </p:txBody>
      </p:sp>
    </p:spTree>
    <p:extLst>
      <p:ext uri="{BB962C8B-B14F-4D97-AF65-F5344CB8AC3E}">
        <p14:creationId xmlns:p14="http://schemas.microsoft.com/office/powerpoint/2010/main" val="118865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1950720"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2057FB0-024C-DF4E-AA09-D5357828AD68}"/>
              </a:ext>
            </a:extLst>
          </p:cNvPr>
          <p:cNvSpPr txBox="1"/>
          <p:nvPr/>
        </p:nvSpPr>
        <p:spPr>
          <a:xfrm>
            <a:off x="-387860" y="81972"/>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sp>
        <p:nvSpPr>
          <p:cNvPr id="3" name="TextBox 2">
            <a:extLst>
              <a:ext uri="{FF2B5EF4-FFF2-40B4-BE49-F238E27FC236}">
                <a16:creationId xmlns:a16="http://schemas.microsoft.com/office/drawing/2014/main" id="{8C83FB7E-5620-944E-AAB8-0F241391F7D0}"/>
              </a:ext>
            </a:extLst>
          </p:cNvPr>
          <p:cNvSpPr txBox="1"/>
          <p:nvPr/>
        </p:nvSpPr>
        <p:spPr>
          <a:xfrm>
            <a:off x="2423160" y="227076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33" name="TextBox 32">
            <a:extLst>
              <a:ext uri="{FF2B5EF4-FFF2-40B4-BE49-F238E27FC236}">
                <a16:creationId xmlns:a16="http://schemas.microsoft.com/office/drawing/2014/main" id="{72EE0E1E-F14F-FF45-89A4-F630AFFC6E7D}"/>
              </a:ext>
            </a:extLst>
          </p:cNvPr>
          <p:cNvSpPr txBox="1"/>
          <p:nvPr/>
        </p:nvSpPr>
        <p:spPr>
          <a:xfrm>
            <a:off x="2271252" y="4807974"/>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46" name="Group 45">
            <a:extLst>
              <a:ext uri="{FF2B5EF4-FFF2-40B4-BE49-F238E27FC236}">
                <a16:creationId xmlns:a16="http://schemas.microsoft.com/office/drawing/2014/main" id="{805BB667-5095-EB4E-B06F-BD06319CB6A0}"/>
              </a:ext>
            </a:extLst>
          </p:cNvPr>
          <p:cNvGrpSpPr/>
          <p:nvPr/>
        </p:nvGrpSpPr>
        <p:grpSpPr>
          <a:xfrm>
            <a:off x="200266" y="1538979"/>
            <a:ext cx="7613199" cy="3901823"/>
            <a:chOff x="5310964" y="65903"/>
            <a:chExt cx="7691965" cy="3366018"/>
          </a:xfrm>
        </p:grpSpPr>
        <p:sp>
          <p:nvSpPr>
            <p:cNvPr id="30" name="Freeform 29">
              <a:extLst>
                <a:ext uri="{FF2B5EF4-FFF2-40B4-BE49-F238E27FC236}">
                  <a16:creationId xmlns:a16="http://schemas.microsoft.com/office/drawing/2014/main" id="{D19D300D-5C6D-2C42-AA94-525F7BDF1759}"/>
                </a:ext>
              </a:extLst>
            </p:cNvPr>
            <p:cNvSpPr/>
            <p:nvPr/>
          </p:nvSpPr>
          <p:spPr>
            <a:xfrm>
              <a:off x="7686280" y="65903"/>
              <a:ext cx="2043224" cy="62933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Parameters tuned:</a:t>
              </a:r>
              <a:endParaRPr lang="en-US" sz="1400" b="1"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nvGrpSpPr>
            <p:cNvPr id="40" name="Group 39">
              <a:extLst>
                <a:ext uri="{FF2B5EF4-FFF2-40B4-BE49-F238E27FC236}">
                  <a16:creationId xmlns:a16="http://schemas.microsoft.com/office/drawing/2014/main" id="{9BB503C9-F9A9-A040-B590-F0E204C985ED}"/>
                </a:ext>
              </a:extLst>
            </p:cNvPr>
            <p:cNvGrpSpPr/>
            <p:nvPr/>
          </p:nvGrpSpPr>
          <p:grpSpPr>
            <a:xfrm>
              <a:off x="5310964" y="485938"/>
              <a:ext cx="4247849" cy="2885759"/>
              <a:chOff x="938077" y="1208228"/>
              <a:chExt cx="4247849" cy="2885759"/>
            </a:xfrm>
          </p:grpSpPr>
          <p:sp>
            <p:nvSpPr>
              <p:cNvPr id="31" name="Freeform 30">
                <a:extLst>
                  <a:ext uri="{FF2B5EF4-FFF2-40B4-BE49-F238E27FC236}">
                    <a16:creationId xmlns:a16="http://schemas.microsoft.com/office/drawing/2014/main" id="{90418340-588D-974F-8D6D-A1FD6479421B}"/>
                  </a:ext>
                </a:extLst>
              </p:cNvPr>
              <p:cNvSpPr/>
              <p:nvPr/>
            </p:nvSpPr>
            <p:spPr>
              <a:xfrm>
                <a:off x="938077" y="1208228"/>
                <a:ext cx="3612944" cy="897865"/>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just" defTabSz="622300">
                  <a:lnSpc>
                    <a:spcPct val="7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n_estimators</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(range: 40-280):</a:t>
                </a:r>
              </a:p>
              <a:p>
                <a:pPr marL="0" lvl="0" indent="0" defTabSz="622300">
                  <a:lnSpc>
                    <a:spcPct val="7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 number of ‘trees’ helping us find correct classifications.</a:t>
                </a:r>
              </a:p>
            </p:txBody>
          </p:sp>
          <p:sp>
            <p:nvSpPr>
              <p:cNvPr id="34" name="Freeform 33">
                <a:extLst>
                  <a:ext uri="{FF2B5EF4-FFF2-40B4-BE49-F238E27FC236}">
                    <a16:creationId xmlns:a16="http://schemas.microsoft.com/office/drawing/2014/main" id="{0907C4D6-8299-E546-B2B2-670816D124A6}"/>
                  </a:ext>
                </a:extLst>
              </p:cNvPr>
              <p:cNvSpPr/>
              <p:nvPr/>
            </p:nvSpPr>
            <p:spPr>
              <a:xfrm>
                <a:off x="1284486" y="2128129"/>
                <a:ext cx="3901440" cy="832595"/>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Smaller parameters:  </a:t>
                </a:r>
              </a:p>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Decreased accuracy.</a:t>
                </a:r>
              </a:p>
              <a:p>
                <a:pPr lvl="1" defTabSz="622300">
                  <a:lnSpc>
                    <a:spcPct val="8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Decreased runtime </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35" name="Freeform 34">
                <a:extLst>
                  <a:ext uri="{FF2B5EF4-FFF2-40B4-BE49-F238E27FC236}">
                    <a16:creationId xmlns:a16="http://schemas.microsoft.com/office/drawing/2014/main" id="{E04E6DE6-F1AF-2747-803F-7A26FBBF8384}"/>
                  </a:ext>
                </a:extLst>
              </p:cNvPr>
              <p:cNvSpPr/>
              <p:nvPr/>
            </p:nvSpPr>
            <p:spPr>
              <a:xfrm>
                <a:off x="1284486" y="2949887"/>
                <a:ext cx="3901440" cy="11441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Larger parameters:  </a:t>
                </a:r>
              </a:p>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Increased accuracy.</a:t>
                </a:r>
              </a:p>
              <a:p>
                <a:pPr lvl="1" defTabSz="622300">
                  <a:lnSpc>
                    <a:spcPct val="8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Increased runtime </a:t>
                </a:r>
              </a:p>
              <a:p>
                <a:pPr lvl="1" defTabSz="622300">
                  <a:lnSpc>
                    <a:spcPct val="80000"/>
                  </a:lnSpc>
                  <a:spcBef>
                    <a:spcPct val="0"/>
                  </a:spcBef>
                  <a:spcAft>
                    <a:spcPct val="35000"/>
                  </a:spcAft>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Potential over-fitting.</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grpSp>
          <p:nvGrpSpPr>
            <p:cNvPr id="39" name="Group 38">
              <a:extLst>
                <a:ext uri="{FF2B5EF4-FFF2-40B4-BE49-F238E27FC236}">
                  <a16:creationId xmlns:a16="http://schemas.microsoft.com/office/drawing/2014/main" id="{DAFB546B-4EBF-A447-93B9-379A954FB96E}"/>
                </a:ext>
              </a:extLst>
            </p:cNvPr>
            <p:cNvGrpSpPr/>
            <p:nvPr/>
          </p:nvGrpSpPr>
          <p:grpSpPr>
            <a:xfrm>
              <a:off x="8887311" y="502396"/>
              <a:ext cx="4115618" cy="2929525"/>
              <a:chOff x="1064526" y="3818486"/>
              <a:chExt cx="4115618" cy="2929525"/>
            </a:xfrm>
          </p:grpSpPr>
          <p:sp>
            <p:nvSpPr>
              <p:cNvPr id="32" name="Freeform 31">
                <a:extLst>
                  <a:ext uri="{FF2B5EF4-FFF2-40B4-BE49-F238E27FC236}">
                    <a16:creationId xmlns:a16="http://schemas.microsoft.com/office/drawing/2014/main" id="{B61E8870-812D-6D4E-8C8C-6C5F639CA14B}"/>
                  </a:ext>
                </a:extLst>
              </p:cNvPr>
              <p:cNvSpPr/>
              <p:nvPr/>
            </p:nvSpPr>
            <p:spPr>
              <a:xfrm>
                <a:off x="1064526" y="3818486"/>
                <a:ext cx="3166694" cy="8649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70000"/>
                  </a:lnSpc>
                  <a:spcBef>
                    <a:spcPct val="0"/>
                  </a:spcBef>
                  <a:spcAft>
                    <a:spcPct val="35000"/>
                  </a:spcAft>
                  <a:buNone/>
                </a:pP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max_depth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range: 3-15):</a:t>
                </a:r>
              </a:p>
              <a:p>
                <a:pPr marL="0" lvl="0" indent="0" algn="l" defTabSz="622300">
                  <a:lnSpc>
                    <a:spcPct val="7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 ‘size’ of the trees in our forest.</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37" name="Freeform 36">
                <a:extLst>
                  <a:ext uri="{FF2B5EF4-FFF2-40B4-BE49-F238E27FC236}">
                    <a16:creationId xmlns:a16="http://schemas.microsoft.com/office/drawing/2014/main" id="{F1D53CE1-7246-B94A-8C6D-51550AA74EBD}"/>
                  </a:ext>
                </a:extLst>
              </p:cNvPr>
              <p:cNvSpPr/>
              <p:nvPr/>
            </p:nvSpPr>
            <p:spPr>
              <a:xfrm>
                <a:off x="1278704" y="4730672"/>
                <a:ext cx="3901440" cy="832595"/>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Smaller parameters:  </a:t>
                </a:r>
              </a:p>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Insufficient accuracy.</a:t>
                </a:r>
              </a:p>
              <a:p>
                <a:pPr lvl="1" defTabSz="622300">
                  <a:lnSpc>
                    <a:spcPct val="8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Decreased runtime </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38" name="Freeform 37">
                <a:extLst>
                  <a:ext uri="{FF2B5EF4-FFF2-40B4-BE49-F238E27FC236}">
                    <a16:creationId xmlns:a16="http://schemas.microsoft.com/office/drawing/2014/main" id="{4D1B0EE3-4B17-7749-A6AF-C5D97782E016}"/>
                  </a:ext>
                </a:extLst>
              </p:cNvPr>
              <p:cNvSpPr/>
              <p:nvPr/>
            </p:nvSpPr>
            <p:spPr>
              <a:xfrm>
                <a:off x="1278704" y="5671219"/>
                <a:ext cx="3901440" cy="107679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Larger parameters:  </a:t>
                </a:r>
              </a:p>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Considerable accuracy.</a:t>
                </a:r>
              </a:p>
              <a:p>
                <a:pPr lvl="1" defTabSz="622300">
                  <a:lnSpc>
                    <a:spcPct val="8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Increased runtime </a:t>
                </a:r>
              </a:p>
              <a:p>
                <a:pPr lvl="1" defTabSz="622300">
                  <a:lnSpc>
                    <a:spcPct val="8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 Considerable over-fitting</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grpSp>
      <p:graphicFrame>
        <p:nvGraphicFramePr>
          <p:cNvPr id="45" name="Table 44">
            <a:extLst>
              <a:ext uri="{FF2B5EF4-FFF2-40B4-BE49-F238E27FC236}">
                <a16:creationId xmlns:a16="http://schemas.microsoft.com/office/drawing/2014/main" id="{6F38E4C8-3187-E741-8855-FDECED6D9247}"/>
              </a:ext>
            </a:extLst>
          </p:cNvPr>
          <p:cNvGraphicFramePr>
            <a:graphicFrameLocks noGrp="1"/>
          </p:cNvGraphicFramePr>
          <p:nvPr>
            <p:extLst>
              <p:ext uri="{D42A27DB-BD31-4B8C-83A1-F6EECF244321}">
                <p14:modId xmlns:p14="http://schemas.microsoft.com/office/powerpoint/2010/main" val="3692072863"/>
              </p:ext>
            </p:extLst>
          </p:nvPr>
        </p:nvGraphicFramePr>
        <p:xfrm>
          <a:off x="7137576" y="1488253"/>
          <a:ext cx="4789767" cy="4175925"/>
        </p:xfrm>
        <a:graphic>
          <a:graphicData uri="http://schemas.openxmlformats.org/drawingml/2006/table">
            <a:tbl>
              <a:tblPr firstRow="1" bandRow="1">
                <a:tableStyleId>{5C22544A-7EE6-4342-B048-85BDC9FD1C3A}</a:tableStyleId>
              </a:tblPr>
              <a:tblGrid>
                <a:gridCol w="2438256">
                  <a:extLst>
                    <a:ext uri="{9D8B030D-6E8A-4147-A177-3AD203B41FA5}">
                      <a16:colId xmlns:a16="http://schemas.microsoft.com/office/drawing/2014/main" val="1072948639"/>
                    </a:ext>
                  </a:extLst>
                </a:gridCol>
                <a:gridCol w="556591">
                  <a:extLst>
                    <a:ext uri="{9D8B030D-6E8A-4147-A177-3AD203B41FA5}">
                      <a16:colId xmlns:a16="http://schemas.microsoft.com/office/drawing/2014/main" val="3929474928"/>
                    </a:ext>
                  </a:extLst>
                </a:gridCol>
                <a:gridCol w="874644">
                  <a:extLst>
                    <a:ext uri="{9D8B030D-6E8A-4147-A177-3AD203B41FA5}">
                      <a16:colId xmlns:a16="http://schemas.microsoft.com/office/drawing/2014/main" val="1375230338"/>
                    </a:ext>
                  </a:extLst>
                </a:gridCol>
                <a:gridCol w="920276">
                  <a:extLst>
                    <a:ext uri="{9D8B030D-6E8A-4147-A177-3AD203B41FA5}">
                      <a16:colId xmlns:a16="http://schemas.microsoft.com/office/drawing/2014/main" val="1886580314"/>
                    </a:ext>
                  </a:extLst>
                </a:gridCol>
              </a:tblGrid>
              <a:tr h="722701">
                <a:tc>
                  <a:txBody>
                    <a:bodyPr/>
                    <a:lstStyle/>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Tuned Model Results </a:t>
                      </a:r>
                    </a:p>
                  </a:txBody>
                  <a:tcPr marL="47625" marR="47625" marT="0" marB="0" anchor="ctr">
                    <a:solidFill>
                      <a:schemeClr val="accent1">
                        <a:lumMod val="60000"/>
                        <a:lumOff val="40000"/>
                      </a:schemeClr>
                    </a:solidFill>
                  </a:tcPr>
                </a:tc>
                <a:tc>
                  <a:txBody>
                    <a:bodyPr/>
                    <a:lstStyle/>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Max</a:t>
                      </a:r>
                    </a:p>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Depth</a:t>
                      </a:r>
                    </a:p>
                  </a:txBody>
                  <a:tcPr marL="47625" marR="47625" marT="0" marB="0" anchor="ctr">
                    <a:solidFill>
                      <a:schemeClr val="accent1">
                        <a:lumMod val="60000"/>
                        <a:lumOff val="40000"/>
                      </a:schemeClr>
                    </a:solidFill>
                  </a:tcPr>
                </a:tc>
                <a:tc>
                  <a:txBody>
                    <a:bodyPr/>
                    <a:lstStyle/>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Balanced</a:t>
                      </a:r>
                    </a:p>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Accuracy</a:t>
                      </a:r>
                    </a:p>
                  </a:txBody>
                  <a:tcPr marL="47625" marR="47625" marT="0" marB="0" anchor="ctr">
                    <a:solidFill>
                      <a:schemeClr val="accent1">
                        <a:lumMod val="60000"/>
                        <a:lumOff val="40000"/>
                      </a:schemeClr>
                    </a:solidFill>
                  </a:tcPr>
                </a:tc>
                <a:tc>
                  <a:txBody>
                    <a:bodyPr/>
                    <a:lstStyle/>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of </a:t>
                      </a:r>
                    </a:p>
                    <a:p>
                      <a:pPr algn="ctr"/>
                      <a:r>
                        <a:rPr lang="en-US" sz="1200" b="1"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Estimators</a:t>
                      </a:r>
                    </a:p>
                  </a:txBody>
                  <a:tcPr marL="47625" marR="47625" marT="0" marB="0" anchor="ctr">
                    <a:solidFill>
                      <a:schemeClr val="accent1">
                        <a:lumMod val="60000"/>
                        <a:lumOff val="40000"/>
                      </a:schemeClr>
                    </a:solidFill>
                  </a:tcPr>
                </a:tc>
                <a:extLst>
                  <a:ext uri="{0D108BD9-81ED-4DB2-BD59-A6C34878D82A}">
                    <a16:rowId xmlns:a16="http://schemas.microsoft.com/office/drawing/2014/main" val="392146954"/>
                  </a:ext>
                </a:extLst>
              </a:tr>
              <a:tr h="690645">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Random Forest-Original Features (+ params)</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15</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56.369</a:t>
                      </a:r>
                    </a:p>
                  </a:txBody>
                  <a:tcPr marL="47625" marR="47625" marT="0" marB="0" anchor="ctr"/>
                </a:tc>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80</a:t>
                      </a:r>
                    </a:p>
                  </a:txBody>
                  <a:tcPr marL="47625" marR="47625" marT="0" marB="0" anchor="ctr"/>
                </a:tc>
                <a:extLst>
                  <a:ext uri="{0D108BD9-81ED-4DB2-BD59-A6C34878D82A}">
                    <a16:rowId xmlns:a16="http://schemas.microsoft.com/office/drawing/2014/main" val="2314527481"/>
                  </a:ext>
                </a:extLst>
              </a:tr>
              <a:tr h="690645">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Random Forest-Original Features (- params)</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15</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56.348</a:t>
                      </a:r>
                    </a:p>
                  </a:txBody>
                  <a:tcPr marL="47625" marR="47625" marT="0" marB="0" anchor="ctr"/>
                </a:tc>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40</a:t>
                      </a:r>
                    </a:p>
                  </a:txBody>
                  <a:tcPr marL="47625" marR="47625" marT="0" marB="0" anchor="ctr"/>
                </a:tc>
                <a:extLst>
                  <a:ext uri="{0D108BD9-81ED-4DB2-BD59-A6C34878D82A}">
                    <a16:rowId xmlns:a16="http://schemas.microsoft.com/office/drawing/2014/main" val="2239862218"/>
                  </a:ext>
                </a:extLst>
              </a:tr>
              <a:tr h="1035967">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Random Forest-Engineered Features </a:t>
                      </a:r>
                    </a:p>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params)</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15</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56.3</a:t>
                      </a:r>
                    </a:p>
                  </a:txBody>
                  <a:tcPr marL="47625" marR="47625" marT="0" marB="0" anchor="ctr"/>
                </a:tc>
                <a:tc>
                  <a:txBody>
                    <a:bodyPr/>
                    <a:lstStyle/>
                    <a:p>
                      <a:pPr algn="ctr"/>
                      <a:r>
                        <a:rPr lang="en-US" sz="1200" b="0" i="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120</a:t>
                      </a:r>
                    </a:p>
                  </a:txBody>
                  <a:tcPr marL="47625" marR="47625" marT="0" marB="0" anchor="ctr"/>
                </a:tc>
                <a:extLst>
                  <a:ext uri="{0D108BD9-81ED-4DB2-BD59-A6C34878D82A}">
                    <a16:rowId xmlns:a16="http://schemas.microsoft.com/office/drawing/2014/main" val="994312965"/>
                  </a:ext>
                </a:extLst>
              </a:tr>
              <a:tr h="1035967">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Random Forest-Engineered Features</a:t>
                      </a:r>
                    </a:p>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params)</a:t>
                      </a:r>
                    </a:p>
                  </a:txBody>
                  <a:tcPr marL="47625" marR="47625" marT="0" marB="0" anchor="ctr"/>
                </a:tc>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15</a:t>
                      </a:r>
                    </a:p>
                  </a:txBody>
                  <a:tcPr marL="47625" marR="47625" marT="0" marB="0" anchor="ctr"/>
                </a:tc>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56.46</a:t>
                      </a:r>
                    </a:p>
                  </a:txBody>
                  <a:tcPr marL="47625" marR="47625" marT="0" marB="0" anchor="ctr"/>
                </a:tc>
                <a:tc>
                  <a:txBody>
                    <a:bodyPr/>
                    <a:lstStyle/>
                    <a:p>
                      <a:pPr algn="ctr"/>
                      <a:r>
                        <a:rPr lang="en-US" sz="1200" b="0" i="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80</a:t>
                      </a:r>
                    </a:p>
                  </a:txBody>
                  <a:tcPr marL="47625" marR="47625" marT="0" marB="0" anchor="ctr"/>
                </a:tc>
                <a:extLst>
                  <a:ext uri="{0D108BD9-81ED-4DB2-BD59-A6C34878D82A}">
                    <a16:rowId xmlns:a16="http://schemas.microsoft.com/office/drawing/2014/main" val="525280474"/>
                  </a:ext>
                </a:extLst>
              </a:tr>
            </a:tbl>
          </a:graphicData>
        </a:graphic>
      </p:graphicFrame>
      <p:grpSp>
        <p:nvGrpSpPr>
          <p:cNvPr id="103" name="Group 102">
            <a:extLst>
              <a:ext uri="{FF2B5EF4-FFF2-40B4-BE49-F238E27FC236}">
                <a16:creationId xmlns:a16="http://schemas.microsoft.com/office/drawing/2014/main" id="{A01BDB23-065B-1742-8574-91A778EA1AC0}"/>
              </a:ext>
            </a:extLst>
          </p:cNvPr>
          <p:cNvGrpSpPr/>
          <p:nvPr/>
        </p:nvGrpSpPr>
        <p:grpSpPr>
          <a:xfrm>
            <a:off x="7693925" y="-176671"/>
            <a:ext cx="3850209" cy="1813998"/>
            <a:chOff x="7539464" y="-38693"/>
            <a:chExt cx="3880235" cy="1828145"/>
          </a:xfrm>
        </p:grpSpPr>
        <p:grpSp>
          <p:nvGrpSpPr>
            <p:cNvPr id="98" name="Group 97">
              <a:extLst>
                <a:ext uri="{FF2B5EF4-FFF2-40B4-BE49-F238E27FC236}">
                  <a16:creationId xmlns:a16="http://schemas.microsoft.com/office/drawing/2014/main" id="{C9F34348-1254-AE48-B810-66FF332FD131}"/>
                </a:ext>
              </a:extLst>
            </p:cNvPr>
            <p:cNvGrpSpPr/>
            <p:nvPr/>
          </p:nvGrpSpPr>
          <p:grpSpPr>
            <a:xfrm>
              <a:off x="7539464" y="343582"/>
              <a:ext cx="3239415" cy="1445870"/>
              <a:chOff x="7324311" y="343582"/>
              <a:chExt cx="3239415" cy="1445870"/>
            </a:xfrm>
          </p:grpSpPr>
          <p:grpSp>
            <p:nvGrpSpPr>
              <p:cNvPr id="97" name="Group 96">
                <a:extLst>
                  <a:ext uri="{FF2B5EF4-FFF2-40B4-BE49-F238E27FC236}">
                    <a16:creationId xmlns:a16="http://schemas.microsoft.com/office/drawing/2014/main" id="{945E0208-0AD2-7B44-9F39-150698EAA0EC}"/>
                  </a:ext>
                </a:extLst>
              </p:cNvPr>
              <p:cNvGrpSpPr/>
              <p:nvPr/>
            </p:nvGrpSpPr>
            <p:grpSpPr>
              <a:xfrm>
                <a:off x="7324311" y="343582"/>
                <a:ext cx="3239415" cy="1445870"/>
                <a:chOff x="8071363" y="330782"/>
                <a:chExt cx="3239415" cy="1445870"/>
              </a:xfrm>
            </p:grpSpPr>
            <p:pic>
              <p:nvPicPr>
                <p:cNvPr id="74" name="Picture 73">
                  <a:extLst>
                    <a:ext uri="{FF2B5EF4-FFF2-40B4-BE49-F238E27FC236}">
                      <a16:creationId xmlns:a16="http://schemas.microsoft.com/office/drawing/2014/main" id="{59D55910-2811-884B-A8FE-13F9634CA8B9}"/>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8071363" y="1518011"/>
                  <a:ext cx="263318" cy="258641"/>
                </a:xfrm>
                <a:prstGeom prst="rect">
                  <a:avLst/>
                </a:prstGeom>
              </p:spPr>
            </p:pic>
            <p:pic>
              <p:nvPicPr>
                <p:cNvPr id="75" name="Picture 74">
                  <a:extLst>
                    <a:ext uri="{FF2B5EF4-FFF2-40B4-BE49-F238E27FC236}">
                      <a16:creationId xmlns:a16="http://schemas.microsoft.com/office/drawing/2014/main" id="{9BC1DC45-A8F2-A146-88B0-9A852D38374C}"/>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4">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0637815" y="1498395"/>
                  <a:ext cx="260670" cy="256041"/>
                </a:xfrm>
                <a:prstGeom prst="rect">
                  <a:avLst/>
                </a:prstGeom>
              </p:spPr>
            </p:pic>
            <p:pic>
              <p:nvPicPr>
                <p:cNvPr id="76" name="Picture 75">
                  <a:extLst>
                    <a:ext uri="{FF2B5EF4-FFF2-40B4-BE49-F238E27FC236}">
                      <a16:creationId xmlns:a16="http://schemas.microsoft.com/office/drawing/2014/main" id="{A59BC540-4E74-9548-B7BE-0D2A7F3AD82B}"/>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8752362" y="1518474"/>
                  <a:ext cx="271947" cy="258099"/>
                </a:xfrm>
                <a:prstGeom prst="rect">
                  <a:avLst/>
                </a:prstGeom>
                <a:noFill/>
                <a:ln>
                  <a:noFill/>
                </a:ln>
              </p:spPr>
            </p:pic>
            <p:pic>
              <p:nvPicPr>
                <p:cNvPr id="77" name="Picture 76">
                  <a:extLst>
                    <a:ext uri="{FF2B5EF4-FFF2-40B4-BE49-F238E27FC236}">
                      <a16:creationId xmlns:a16="http://schemas.microsoft.com/office/drawing/2014/main" id="{60158514-A719-834F-8CBF-96163DE243E8}"/>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9390643" y="1515767"/>
                  <a:ext cx="283637" cy="257506"/>
                </a:xfrm>
                <a:prstGeom prst="rect">
                  <a:avLst/>
                </a:prstGeom>
              </p:spPr>
            </p:pic>
            <p:sp>
              <p:nvSpPr>
                <p:cNvPr id="78" name="TextBox 77">
                  <a:extLst>
                    <a:ext uri="{FF2B5EF4-FFF2-40B4-BE49-F238E27FC236}">
                      <a16:creationId xmlns:a16="http://schemas.microsoft.com/office/drawing/2014/main" id="{AB34360C-A0BB-8C4D-AED4-489CB234F5E3}"/>
                    </a:ext>
                  </a:extLst>
                </p:cNvPr>
                <p:cNvSpPr txBox="1"/>
                <p:nvPr/>
              </p:nvSpPr>
              <p:spPr>
                <a:xfrm rot="17977865">
                  <a:off x="7834555" y="815134"/>
                  <a:ext cx="1291351" cy="403053"/>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79" name="TextBox 78">
                  <a:extLst>
                    <a:ext uri="{FF2B5EF4-FFF2-40B4-BE49-F238E27FC236}">
                      <a16:creationId xmlns:a16="http://schemas.microsoft.com/office/drawing/2014/main" id="{861EB9BE-DD82-5E4E-BEFE-F8D2D5650C97}"/>
                    </a:ext>
                  </a:extLst>
                </p:cNvPr>
                <p:cNvSpPr txBox="1"/>
                <p:nvPr/>
              </p:nvSpPr>
              <p:spPr>
                <a:xfrm rot="17996927">
                  <a:off x="8455467" y="879970"/>
                  <a:ext cx="1389418" cy="292467"/>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sp>
              <p:nvSpPr>
                <p:cNvPr id="81" name="TextBox 80">
                  <a:extLst>
                    <a:ext uri="{FF2B5EF4-FFF2-40B4-BE49-F238E27FC236}">
                      <a16:creationId xmlns:a16="http://schemas.microsoft.com/office/drawing/2014/main" id="{03634C64-48FA-E845-9581-97131B6CC56D}"/>
                    </a:ext>
                  </a:extLst>
                </p:cNvPr>
                <p:cNvSpPr txBox="1"/>
                <p:nvPr/>
              </p:nvSpPr>
              <p:spPr>
                <a:xfrm rot="17977865">
                  <a:off x="9743535" y="833137"/>
                  <a:ext cx="1407764" cy="403053"/>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pic>
              <p:nvPicPr>
                <p:cNvPr id="82" name="Picture 81">
                  <a:extLst>
                    <a:ext uri="{FF2B5EF4-FFF2-40B4-BE49-F238E27FC236}">
                      <a16:creationId xmlns:a16="http://schemas.microsoft.com/office/drawing/2014/main" id="{C2D352C5-BB24-1742-AA24-8FF7F57EEB19}"/>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10042275" y="1515117"/>
                  <a:ext cx="271947" cy="258099"/>
                </a:xfrm>
                <a:prstGeom prst="rect">
                  <a:avLst/>
                </a:prstGeom>
                <a:noFill/>
                <a:ln>
                  <a:noFill/>
                </a:ln>
              </p:spPr>
            </p:pic>
            <p:sp>
              <p:nvSpPr>
                <p:cNvPr id="83" name="TextBox 82">
                  <a:extLst>
                    <a:ext uri="{FF2B5EF4-FFF2-40B4-BE49-F238E27FC236}">
                      <a16:creationId xmlns:a16="http://schemas.microsoft.com/office/drawing/2014/main" id="{370F0508-6FCB-5F4F-89FB-C002B76AE918}"/>
                    </a:ext>
                  </a:extLst>
                </p:cNvPr>
                <p:cNvSpPr txBox="1"/>
                <p:nvPr/>
              </p:nvSpPr>
              <p:spPr>
                <a:xfrm rot="17977865">
                  <a:off x="10390921" y="830977"/>
                  <a:ext cx="1309236" cy="403053"/>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cxnSp>
              <p:nvCxnSpPr>
                <p:cNvPr id="84" name="Straight Connector 83">
                  <a:extLst>
                    <a:ext uri="{FF2B5EF4-FFF2-40B4-BE49-F238E27FC236}">
                      <a16:creationId xmlns:a16="http://schemas.microsoft.com/office/drawing/2014/main" id="{198DBDAF-6353-354C-AFED-E5FB7213C3B9}"/>
                    </a:ext>
                  </a:extLst>
                </p:cNvPr>
                <p:cNvCxnSpPr>
                  <a:cxnSpLocks/>
                </p:cNvCxnSpPr>
                <p:nvPr/>
              </p:nvCxnSpPr>
              <p:spPr>
                <a:xfrm flipV="1">
                  <a:off x="10856886" y="782463"/>
                  <a:ext cx="453892" cy="76722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85" name="Straight Connector 84">
                  <a:extLst>
                    <a:ext uri="{FF2B5EF4-FFF2-40B4-BE49-F238E27FC236}">
                      <a16:creationId xmlns:a16="http://schemas.microsoft.com/office/drawing/2014/main" id="{B9C3D67D-F5B5-E24D-A7ED-8EA27D5093C5}"/>
                    </a:ext>
                  </a:extLst>
                </p:cNvPr>
                <p:cNvCxnSpPr>
                  <a:cxnSpLocks/>
                </p:cNvCxnSpPr>
                <p:nvPr/>
              </p:nvCxnSpPr>
              <p:spPr>
                <a:xfrm flipV="1">
                  <a:off x="10252206" y="729048"/>
                  <a:ext cx="504693" cy="826429"/>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86" name="Straight Connector 85">
                  <a:extLst>
                    <a:ext uri="{FF2B5EF4-FFF2-40B4-BE49-F238E27FC236}">
                      <a16:creationId xmlns:a16="http://schemas.microsoft.com/office/drawing/2014/main" id="{F66A1878-C5DE-6544-81FD-5F86B701B115}"/>
                    </a:ext>
                  </a:extLst>
                </p:cNvPr>
                <p:cNvCxnSpPr>
                  <a:cxnSpLocks/>
                </p:cNvCxnSpPr>
                <p:nvPr/>
              </p:nvCxnSpPr>
              <p:spPr>
                <a:xfrm flipV="1">
                  <a:off x="8283183" y="782463"/>
                  <a:ext cx="450197" cy="784401"/>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87" name="Straight Connector 86">
                  <a:extLst>
                    <a:ext uri="{FF2B5EF4-FFF2-40B4-BE49-F238E27FC236}">
                      <a16:creationId xmlns:a16="http://schemas.microsoft.com/office/drawing/2014/main" id="{27B2F4DE-F2F1-BC4E-A02B-C0CD1A08459C}"/>
                    </a:ext>
                  </a:extLst>
                </p:cNvPr>
                <p:cNvCxnSpPr>
                  <a:cxnSpLocks/>
                </p:cNvCxnSpPr>
                <p:nvPr/>
              </p:nvCxnSpPr>
              <p:spPr>
                <a:xfrm flipV="1">
                  <a:off x="8954654" y="730328"/>
                  <a:ext cx="481948" cy="823948"/>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88" name="Straight Connector 87">
                  <a:extLst>
                    <a:ext uri="{FF2B5EF4-FFF2-40B4-BE49-F238E27FC236}">
                      <a16:creationId xmlns:a16="http://schemas.microsoft.com/office/drawing/2014/main" id="{48FD904A-8998-AF4D-86C2-5B3E975ED265}"/>
                    </a:ext>
                  </a:extLst>
                </p:cNvPr>
                <p:cNvCxnSpPr>
                  <a:cxnSpLocks/>
                </p:cNvCxnSpPr>
                <p:nvPr/>
              </p:nvCxnSpPr>
              <p:spPr>
                <a:xfrm flipV="1">
                  <a:off x="9594831" y="951700"/>
                  <a:ext cx="343438" cy="597984"/>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89" name="Straight Arrow Connector 88">
                  <a:extLst>
                    <a:ext uri="{FF2B5EF4-FFF2-40B4-BE49-F238E27FC236}">
                      <a16:creationId xmlns:a16="http://schemas.microsoft.com/office/drawing/2014/main" id="{A38134D4-AC04-8D40-BBD2-56C9024664A0}"/>
                    </a:ext>
                  </a:extLst>
                </p:cNvPr>
                <p:cNvCxnSpPr>
                  <a:cxnSpLocks/>
                </p:cNvCxnSpPr>
                <p:nvPr/>
              </p:nvCxnSpPr>
              <p:spPr>
                <a:xfrm>
                  <a:off x="8391305" y="1652816"/>
                  <a:ext cx="283006"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B0372BA-2213-FE46-9044-ACD566D6534D}"/>
                    </a:ext>
                  </a:extLst>
                </p:cNvPr>
                <p:cNvCxnSpPr>
                  <a:cxnSpLocks/>
                </p:cNvCxnSpPr>
                <p:nvPr/>
              </p:nvCxnSpPr>
              <p:spPr>
                <a:xfrm>
                  <a:off x="9060953" y="1652816"/>
                  <a:ext cx="283006"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38327E91-5538-454A-874B-2C9122131D35}"/>
                    </a:ext>
                  </a:extLst>
                </p:cNvPr>
                <p:cNvCxnSpPr>
                  <a:cxnSpLocks/>
                </p:cNvCxnSpPr>
                <p:nvPr/>
              </p:nvCxnSpPr>
              <p:spPr>
                <a:xfrm>
                  <a:off x="9705643" y="1659901"/>
                  <a:ext cx="283006"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F9EF3944-E210-564A-9DE2-93FD67F0BD8B}"/>
                    </a:ext>
                  </a:extLst>
                </p:cNvPr>
                <p:cNvSpPr txBox="1"/>
                <p:nvPr/>
              </p:nvSpPr>
              <p:spPr>
                <a:xfrm rot="17967511">
                  <a:off x="9154210" y="1009575"/>
                  <a:ext cx="1169958" cy="247021"/>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a:t>
                  </a:r>
                </a:p>
              </p:txBody>
            </p:sp>
          </p:grpSp>
          <p:cxnSp>
            <p:nvCxnSpPr>
              <p:cNvPr id="93" name="Straight Arrow Connector 92">
                <a:extLst>
                  <a:ext uri="{FF2B5EF4-FFF2-40B4-BE49-F238E27FC236}">
                    <a16:creationId xmlns:a16="http://schemas.microsoft.com/office/drawing/2014/main" id="{FFF82701-C507-9346-B02E-B82EE84AC725}"/>
                  </a:ext>
                </a:extLst>
              </p:cNvPr>
              <p:cNvCxnSpPr>
                <a:cxnSpLocks/>
              </p:cNvCxnSpPr>
              <p:nvPr/>
            </p:nvCxnSpPr>
            <p:spPr>
              <a:xfrm>
                <a:off x="9607757" y="1665616"/>
                <a:ext cx="283006"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pic>
          <p:nvPicPr>
            <p:cNvPr id="99" name="Picture 98">
              <a:extLst>
                <a:ext uri="{FF2B5EF4-FFF2-40B4-BE49-F238E27FC236}">
                  <a16:creationId xmlns:a16="http://schemas.microsoft.com/office/drawing/2014/main" id="{C7691C2D-8799-8040-B8AF-5F7938A7471A}"/>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4">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0651411" y="1271488"/>
              <a:ext cx="337655" cy="331659"/>
            </a:xfrm>
            <a:prstGeom prst="rect">
              <a:avLst/>
            </a:prstGeom>
            <a:effectLst>
              <a:glow rad="101600">
                <a:schemeClr val="accent6">
                  <a:lumMod val="60000"/>
                  <a:lumOff val="40000"/>
                  <a:alpha val="40000"/>
                </a:schemeClr>
              </a:glow>
            </a:effectLst>
          </p:spPr>
        </p:pic>
        <p:sp>
          <p:nvSpPr>
            <p:cNvPr id="100" name="TextBox 99">
              <a:extLst>
                <a:ext uri="{FF2B5EF4-FFF2-40B4-BE49-F238E27FC236}">
                  <a16:creationId xmlns:a16="http://schemas.microsoft.com/office/drawing/2014/main" id="{8ECB3511-3934-8241-A21A-37C04CEEBCC6}"/>
                </a:ext>
              </a:extLst>
            </p:cNvPr>
            <p:cNvSpPr txBox="1"/>
            <p:nvPr/>
          </p:nvSpPr>
          <p:spPr>
            <a:xfrm rot="17977865">
              <a:off x="10399632" y="528929"/>
              <a:ext cx="1538298" cy="403053"/>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105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101" name="Straight Connector 100">
              <a:extLst>
                <a:ext uri="{FF2B5EF4-FFF2-40B4-BE49-F238E27FC236}">
                  <a16:creationId xmlns:a16="http://schemas.microsoft.com/office/drawing/2014/main" id="{98642519-AECD-8543-9FED-85464A335D70}"/>
                </a:ext>
              </a:extLst>
            </p:cNvPr>
            <p:cNvCxnSpPr>
              <a:cxnSpLocks/>
            </p:cNvCxnSpPr>
            <p:nvPr/>
          </p:nvCxnSpPr>
          <p:spPr>
            <a:xfrm flipV="1">
              <a:off x="10934020" y="518577"/>
              <a:ext cx="485679" cy="84454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401735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dissolve">
                                      <p:cBhvr>
                                        <p:cTn id="7" dur="500"/>
                                        <p:tgtEl>
                                          <p:spTgt spid="10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103"/>
                                        </p:tgtEl>
                                      </p:cBhvr>
                                    </p:animEffect>
                                    <p:set>
                                      <p:cBhvr>
                                        <p:cTn id="12" dur="1" fill="hold">
                                          <p:stCondLst>
                                            <p:cond delay="499"/>
                                          </p:stCondLst>
                                        </p:cTn>
                                        <p:tgtEl>
                                          <p:spTgt spid="10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dissolve">
                                      <p:cBhvr>
                                        <p:cTn id="1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1710047" cy="7623"/>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2C3F7EA-A4D2-2D4E-81F9-9736118B9ABC}"/>
              </a:ext>
            </a:extLst>
          </p:cNvPr>
          <p:cNvSpPr txBox="1"/>
          <p:nvPr/>
        </p:nvSpPr>
        <p:spPr>
          <a:xfrm>
            <a:off x="-628533" y="112772"/>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Final Summary:</a:t>
            </a:r>
          </a:p>
        </p:txBody>
      </p:sp>
      <p:sp>
        <p:nvSpPr>
          <p:cNvPr id="3" name="Rectangle 2">
            <a:extLst>
              <a:ext uri="{FF2B5EF4-FFF2-40B4-BE49-F238E27FC236}">
                <a16:creationId xmlns:a16="http://schemas.microsoft.com/office/drawing/2014/main" id="{BC250754-6669-1A4C-B132-0CB2ADECC193}"/>
              </a:ext>
            </a:extLst>
          </p:cNvPr>
          <p:cNvSpPr/>
          <p:nvPr/>
        </p:nvSpPr>
        <p:spPr>
          <a:xfrm>
            <a:off x="463825" y="1038013"/>
            <a:ext cx="11286818" cy="1815882"/>
          </a:xfrm>
          <a:prstGeom prst="rect">
            <a:avLst/>
          </a:prstGeom>
        </p:spPr>
        <p:txBody>
          <a:bodyPr wrap="square">
            <a:spAutoFit/>
          </a:bodyPr>
          <a:lstStyle/>
          <a:p>
            <a:r>
              <a:rPr lang="en-US" sz="14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Potential Weaknesses:</a:t>
            </a:r>
          </a:p>
          <a:p>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More Research: The above filters are merely a start and represent a base amount of research. It could certainly serve as a starting point for someone with expertise in the field.</a:t>
            </a:r>
          </a:p>
          <a:p>
            <a:pPr marL="285750" indent="-285750">
              <a:buFontTx/>
              <a:buChar char="-"/>
            </a:pP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Bias: the filter itself will not be able to catch all instances of cyber-related terrorism conclusively; more likely than not it will miss one certain aspect or another. Increasing the number of eyes on the model and data will help with this.</a:t>
            </a:r>
          </a:p>
          <a:p>
            <a:pPr marL="285750" indent="-285750">
              <a:buFontTx/>
              <a:buChar char="-"/>
            </a:pP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5" name="Rectangle 4">
            <a:extLst>
              <a:ext uri="{FF2B5EF4-FFF2-40B4-BE49-F238E27FC236}">
                <a16:creationId xmlns:a16="http://schemas.microsoft.com/office/drawing/2014/main" id="{7145CA2A-896F-834F-B06F-333610BE896B}"/>
              </a:ext>
            </a:extLst>
          </p:cNvPr>
          <p:cNvSpPr/>
          <p:nvPr/>
        </p:nvSpPr>
        <p:spPr>
          <a:xfrm>
            <a:off x="463826" y="2972302"/>
            <a:ext cx="11370607" cy="3539430"/>
          </a:xfrm>
          <a:prstGeom prst="rect">
            <a:avLst/>
          </a:prstGeom>
        </p:spPr>
        <p:txBody>
          <a:bodyPr wrap="square">
            <a:spAutoFit/>
          </a:bodyPr>
          <a:lstStyle/>
          <a:p>
            <a:r>
              <a:rPr lang="en-US" sz="14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Explanatory v. Predictive Power:</a:t>
            </a:r>
          </a:p>
          <a:p>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Our goal :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Prediction.</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We want to take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new/incoming data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and gain a prediction of whether it will be successful or not before we know the results.</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As little variation as possible in this prediction and its accuracy score will be necessary for reliable results. </a:t>
            </a:r>
          </a:p>
          <a:p>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Explanatory models: more interest to scholars or academic institutions </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Reveals behaviors and patterns of observations that have already occurred</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 bearing on future observations. </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 suggestions on what these patterns might say regarding incoming data (and in this case, future terror attacks).</a:t>
            </a:r>
          </a:p>
          <a:p>
            <a:pPr marL="742950" lvl="1" indent="-285750">
              <a:buFontTx/>
              <a:buChar char="-"/>
            </a:pP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Caveat: making sure that our model adapts well to new input (or test) data.</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Allows for the variation between training and test results to be as minimal as possible (i.e. so the difference between the model's prediction and reality is minimal). </a:t>
            </a:r>
          </a:p>
          <a:p>
            <a:pPr marL="742950" lvl="1" indent="-285750">
              <a:buFontTx/>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Predictive analysis, especially in a terror-related context, involves considerably more risk than an explanatory model, and should be handled with an intense attention to detail and accuracy.</a:t>
            </a:r>
          </a:p>
        </p:txBody>
      </p:sp>
    </p:spTree>
    <p:extLst>
      <p:ext uri="{BB962C8B-B14F-4D97-AF65-F5344CB8AC3E}">
        <p14:creationId xmlns:p14="http://schemas.microsoft.com/office/powerpoint/2010/main" val="50720452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8B058670-7F0D-FA4E-80BB-6E1E385E1DB7}"/>
              </a:ext>
            </a:extLst>
          </p:cNvPr>
          <p:cNvSpPr txBox="1"/>
          <p:nvPr/>
        </p:nvSpPr>
        <p:spPr>
          <a:xfrm>
            <a:off x="-456265" y="99996"/>
            <a:ext cx="720145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Research Questions and Objectives</a:t>
            </a:r>
          </a:p>
        </p:txBody>
      </p:sp>
      <p:cxnSp>
        <p:nvCxnSpPr>
          <p:cNvPr id="31" name="Straight Arrow Connector 30">
            <a:extLst>
              <a:ext uri="{FF2B5EF4-FFF2-40B4-BE49-F238E27FC236}">
                <a16:creationId xmlns:a16="http://schemas.microsoft.com/office/drawing/2014/main" id="{1C118E48-DC4F-934B-9EBE-754587FCBD99}"/>
              </a:ext>
            </a:extLst>
          </p:cNvPr>
          <p:cNvCxnSpPr>
            <a:cxnSpLocks/>
          </p:cNvCxnSpPr>
          <p:nvPr/>
        </p:nvCxnSpPr>
        <p:spPr>
          <a:xfrm>
            <a:off x="0" y="742204"/>
            <a:ext cx="5284519"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1A97261E-9B4B-454F-9790-6136DA6A1E86}"/>
              </a:ext>
            </a:extLst>
          </p:cNvPr>
          <p:cNvSpPr txBox="1"/>
          <p:nvPr/>
        </p:nvSpPr>
        <p:spPr>
          <a:xfrm>
            <a:off x="1478176" y="1003269"/>
            <a:ext cx="2863220" cy="584775"/>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What characterizes a </a:t>
            </a:r>
          </a:p>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successful cyber attack?</a:t>
            </a:r>
          </a:p>
        </p:txBody>
      </p:sp>
      <p:sp>
        <p:nvSpPr>
          <p:cNvPr id="3" name="Block Arc 2">
            <a:extLst>
              <a:ext uri="{FF2B5EF4-FFF2-40B4-BE49-F238E27FC236}">
                <a16:creationId xmlns:a16="http://schemas.microsoft.com/office/drawing/2014/main" id="{8AFF4438-9E48-0149-8B2F-A8757F098942}"/>
              </a:ext>
            </a:extLst>
          </p:cNvPr>
          <p:cNvSpPr/>
          <p:nvPr/>
        </p:nvSpPr>
        <p:spPr>
          <a:xfrm>
            <a:off x="-1838361" y="1206805"/>
            <a:ext cx="5775084" cy="5987704"/>
          </a:xfrm>
          <a:prstGeom prst="blockArc">
            <a:avLst>
              <a:gd name="adj1" fmla="val 18900000"/>
              <a:gd name="adj2" fmla="val 2700000"/>
              <a:gd name="adj3" fmla="val 354"/>
            </a:avLst>
          </a:prstGeom>
          <a:scene3d>
            <a:camera prst="orthographicFront"/>
            <a:lightRig rig="flat" dir="t"/>
          </a:scene3d>
          <a:sp3d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6" name="Freeform 5">
            <a:extLst>
              <a:ext uri="{FF2B5EF4-FFF2-40B4-BE49-F238E27FC236}">
                <a16:creationId xmlns:a16="http://schemas.microsoft.com/office/drawing/2014/main" id="{D0056008-13A0-384A-B7E7-3239BC952CE2}"/>
              </a:ext>
            </a:extLst>
          </p:cNvPr>
          <p:cNvSpPr/>
          <p:nvPr/>
        </p:nvSpPr>
        <p:spPr>
          <a:xfrm>
            <a:off x="3911651" y="2570360"/>
            <a:ext cx="7448049" cy="1048412"/>
          </a:xfrm>
          <a:custGeom>
            <a:avLst/>
            <a:gdLst>
              <a:gd name="connsiteX0" fmla="*/ 0 w 7448049"/>
              <a:gd name="connsiteY0" fmla="*/ 0 h 1048412"/>
              <a:gd name="connsiteX1" fmla="*/ 7448049 w 7448049"/>
              <a:gd name="connsiteY1" fmla="*/ 0 h 1048412"/>
              <a:gd name="connsiteX2" fmla="*/ 7448049 w 7448049"/>
              <a:gd name="connsiteY2" fmla="*/ 1048412 h 1048412"/>
              <a:gd name="connsiteX3" fmla="*/ 0 w 7448049"/>
              <a:gd name="connsiteY3" fmla="*/ 1048412 h 1048412"/>
              <a:gd name="connsiteX4" fmla="*/ 0 w 7448049"/>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8049" h="1048412">
                <a:moveTo>
                  <a:pt x="0" y="0"/>
                </a:moveTo>
                <a:lnTo>
                  <a:pt x="7448049" y="0"/>
                </a:lnTo>
                <a:lnTo>
                  <a:pt x="7448049"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Safety:</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Prevent attacks; save lives.</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Identify realistic threats with precision.</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Reduce lingering consequences of attacks (infrastructure, communication, health and public welfare issues).</a:t>
            </a:r>
          </a:p>
        </p:txBody>
      </p:sp>
      <p:sp>
        <p:nvSpPr>
          <p:cNvPr id="8" name="Freeform 7">
            <a:extLst>
              <a:ext uri="{FF2B5EF4-FFF2-40B4-BE49-F238E27FC236}">
                <a16:creationId xmlns:a16="http://schemas.microsoft.com/office/drawing/2014/main" id="{A36861EF-DEE9-0C4A-80C3-8E17A749404E}"/>
              </a:ext>
            </a:extLst>
          </p:cNvPr>
          <p:cNvSpPr/>
          <p:nvPr/>
        </p:nvSpPr>
        <p:spPr>
          <a:xfrm>
            <a:off x="4211118" y="3931487"/>
            <a:ext cx="7132063" cy="1048412"/>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Understanding:</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Sharpen knowledge and accuracy regarding known and lesser-known terrorist groups, their operating territories and targets.</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Locate previously overlooked potential targets</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Increase ability to identify new/previously-unseen areas of threat.</a:t>
            </a:r>
          </a:p>
        </p:txBody>
      </p:sp>
      <p:sp>
        <p:nvSpPr>
          <p:cNvPr id="10" name="Freeform 9">
            <a:extLst>
              <a:ext uri="{FF2B5EF4-FFF2-40B4-BE49-F238E27FC236}">
                <a16:creationId xmlns:a16="http://schemas.microsoft.com/office/drawing/2014/main" id="{DD9019B5-76D5-3D42-B8AA-6347F84F4997}"/>
              </a:ext>
            </a:extLst>
          </p:cNvPr>
          <p:cNvSpPr/>
          <p:nvPr/>
        </p:nvSpPr>
        <p:spPr>
          <a:xfrm>
            <a:off x="4000875" y="5255507"/>
            <a:ext cx="7448049" cy="1048412"/>
          </a:xfrm>
          <a:custGeom>
            <a:avLst/>
            <a:gdLst>
              <a:gd name="connsiteX0" fmla="*/ 0 w 7448049"/>
              <a:gd name="connsiteY0" fmla="*/ 0 h 1048412"/>
              <a:gd name="connsiteX1" fmla="*/ 7448049 w 7448049"/>
              <a:gd name="connsiteY1" fmla="*/ 0 h 1048412"/>
              <a:gd name="connsiteX2" fmla="*/ 7448049 w 7448049"/>
              <a:gd name="connsiteY2" fmla="*/ 1048412 h 1048412"/>
              <a:gd name="connsiteX3" fmla="*/ 0 w 7448049"/>
              <a:gd name="connsiteY3" fmla="*/ 1048412 h 1048412"/>
              <a:gd name="connsiteX4" fmla="*/ 0 w 7448049"/>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8049" h="1048412">
                <a:moveTo>
                  <a:pt x="0" y="0"/>
                </a:moveTo>
                <a:lnTo>
                  <a:pt x="7448049" y="0"/>
                </a:lnTo>
                <a:lnTo>
                  <a:pt x="7448049"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Efficiency:</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Decrease mis-direction of labor, energy and assets</a:t>
            </a:r>
          </a:p>
          <a:p>
            <a:pPr marL="57150" lvl="1" indent="-57150" algn="l" defTabSz="444500">
              <a:lnSpc>
                <a:spcPct val="120000"/>
              </a:lnSpc>
              <a:spcBef>
                <a:spcPct val="0"/>
              </a:spcBef>
              <a:spcAft>
                <a:spcPct val="15000"/>
              </a:spcAft>
              <a:buChar char="•"/>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Increase effectiveness and efficiency of resources on more realistic threats.</a:t>
            </a:r>
          </a:p>
        </p:txBody>
      </p:sp>
      <p:pic>
        <p:nvPicPr>
          <p:cNvPr id="5" name="Picture 4">
            <a:extLst>
              <a:ext uri="{FF2B5EF4-FFF2-40B4-BE49-F238E27FC236}">
                <a16:creationId xmlns:a16="http://schemas.microsoft.com/office/drawing/2014/main" id="{956AF72E-6091-0640-A19D-F05826CCD55E}"/>
              </a:ext>
            </a:extLst>
          </p:cNvPr>
          <p:cNvPicPr>
            <a:picLocks noChangeAspect="1"/>
          </p:cNvPicPr>
          <p:nvPr/>
        </p:nvPicPr>
        <p:blipFill>
          <a:blip r:embed="rId2">
            <a:extLst>
              <a:ext uri="{BEBA8EAE-BF5A-486C-A8C5-ECC9F3942E4B}">
                <a14:imgProps xmlns:a14="http://schemas.microsoft.com/office/drawing/2010/main">
                  <a14:imgLayer>
                    <a14:imgEffect>
                      <a14:colorTemperature colorTemp="4700"/>
                    </a14:imgEffect>
                    <a14:imgEffect>
                      <a14:brightnessContrast bright="20000"/>
                    </a14:imgEffect>
                  </a14:imgLayer>
                </a14:imgProps>
              </a:ext>
            </a:extLst>
          </a:blip>
          <a:stretch>
            <a:fillRect/>
          </a:stretch>
        </p:blipFill>
        <p:spPr>
          <a:xfrm>
            <a:off x="570015" y="3205606"/>
            <a:ext cx="2373584" cy="2543493"/>
          </a:xfrm>
          <a:prstGeom prst="rect">
            <a:avLst/>
          </a:prstGeom>
        </p:spPr>
      </p:pic>
      <p:sp>
        <p:nvSpPr>
          <p:cNvPr id="49" name="TextBox 48">
            <a:extLst>
              <a:ext uri="{FF2B5EF4-FFF2-40B4-BE49-F238E27FC236}">
                <a16:creationId xmlns:a16="http://schemas.microsoft.com/office/drawing/2014/main" id="{7EEC5131-B87F-1E42-BE21-A09F780A625C}"/>
              </a:ext>
            </a:extLst>
          </p:cNvPr>
          <p:cNvSpPr txBox="1"/>
          <p:nvPr/>
        </p:nvSpPr>
        <p:spPr>
          <a:xfrm>
            <a:off x="7382015" y="1009049"/>
            <a:ext cx="2863220" cy="584775"/>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Who can benefit from</a:t>
            </a:r>
          </a:p>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any resulting information?</a:t>
            </a:r>
          </a:p>
        </p:txBody>
      </p:sp>
      <p:pic>
        <p:nvPicPr>
          <p:cNvPr id="60" name="Picture 59">
            <a:extLst>
              <a:ext uri="{FF2B5EF4-FFF2-40B4-BE49-F238E27FC236}">
                <a16:creationId xmlns:a16="http://schemas.microsoft.com/office/drawing/2014/main" id="{D0EE1617-7BC1-454A-9BEF-4A293D3B2BBB}"/>
              </a:ext>
            </a:extLst>
          </p:cNvPr>
          <p:cNvPicPr>
            <a:picLocks noChangeAspect="1"/>
          </p:cNvPicPr>
          <p:nvPr/>
        </p:nvPicPr>
        <p:blipFill>
          <a:blip r:embed="rId3">
            <a:duotone>
              <a:schemeClr val="accent1">
                <a:shade val="45000"/>
                <a:satMod val="135000"/>
              </a:schemeClr>
              <a:prstClr val="white"/>
            </a:duotone>
            <a:alphaModFix amt="85000"/>
            <a:extLst>
              <a:ext uri="{BEBA8EAE-BF5A-486C-A8C5-ECC9F3942E4B}">
                <a14:imgProps xmlns:a14="http://schemas.microsoft.com/office/drawing/2010/main">
                  <a14:imgLayer r:embed="rId4">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6947327" y="1138100"/>
            <a:ext cx="375311" cy="364760"/>
          </a:xfrm>
          <a:prstGeom prst="rect">
            <a:avLst/>
          </a:prstGeom>
          <a:noFill/>
          <a:ln>
            <a:noFill/>
          </a:ln>
        </p:spPr>
      </p:pic>
      <p:pic>
        <p:nvPicPr>
          <p:cNvPr id="65" name="Picture 64">
            <a:extLst>
              <a:ext uri="{FF2B5EF4-FFF2-40B4-BE49-F238E27FC236}">
                <a16:creationId xmlns:a16="http://schemas.microsoft.com/office/drawing/2014/main" id="{73D533D5-2933-3D46-AA1B-2F1C4FA3F555}"/>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1052434" y="1129884"/>
            <a:ext cx="410021" cy="381191"/>
          </a:xfrm>
          <a:prstGeom prst="rect">
            <a:avLst/>
          </a:prstGeom>
        </p:spPr>
      </p:pic>
      <p:grpSp>
        <p:nvGrpSpPr>
          <p:cNvPr id="12" name="Group 11">
            <a:extLst>
              <a:ext uri="{FF2B5EF4-FFF2-40B4-BE49-F238E27FC236}">
                <a16:creationId xmlns:a16="http://schemas.microsoft.com/office/drawing/2014/main" id="{E64AC530-4FF7-3244-9617-2F7741E64FF9}"/>
              </a:ext>
            </a:extLst>
          </p:cNvPr>
          <p:cNvGrpSpPr/>
          <p:nvPr/>
        </p:nvGrpSpPr>
        <p:grpSpPr>
          <a:xfrm>
            <a:off x="2806424" y="1835710"/>
            <a:ext cx="6159446" cy="3800966"/>
            <a:chOff x="2806424" y="1835710"/>
            <a:chExt cx="6159446" cy="3800966"/>
          </a:xfrm>
        </p:grpSpPr>
        <p:grpSp>
          <p:nvGrpSpPr>
            <p:cNvPr id="54" name="Group 53">
              <a:extLst>
                <a:ext uri="{FF2B5EF4-FFF2-40B4-BE49-F238E27FC236}">
                  <a16:creationId xmlns:a16="http://schemas.microsoft.com/office/drawing/2014/main" id="{5FE30165-3E4C-4849-A3DF-D7519C73DDE0}"/>
                </a:ext>
              </a:extLst>
            </p:cNvPr>
            <p:cNvGrpSpPr/>
            <p:nvPr/>
          </p:nvGrpSpPr>
          <p:grpSpPr>
            <a:xfrm>
              <a:off x="3254888" y="2062051"/>
              <a:ext cx="5710982" cy="335051"/>
              <a:chOff x="1292148" y="1722678"/>
              <a:chExt cx="7132063" cy="1048412"/>
            </a:xfrm>
          </p:grpSpPr>
          <p:sp>
            <p:nvSpPr>
              <p:cNvPr id="55" name="Rectangle 54">
                <a:extLst>
                  <a:ext uri="{FF2B5EF4-FFF2-40B4-BE49-F238E27FC236}">
                    <a16:creationId xmlns:a16="http://schemas.microsoft.com/office/drawing/2014/main" id="{0A95C314-EA4E-7644-B58E-968B3062DE37}"/>
                  </a:ext>
                </a:extLst>
              </p:cNvPr>
              <p:cNvSpPr/>
              <p:nvPr/>
            </p:nvSpPr>
            <p:spPr>
              <a:xfrm>
                <a:off x="1292148" y="1722678"/>
                <a:ext cx="7132063" cy="1048412"/>
              </a:xfrm>
              <a:prstGeom prst="rect">
                <a:avLst/>
              </a:prstGeom>
              <a:noFill/>
              <a:ln w="25400" cmpd="thickThin">
                <a:noFill/>
              </a:ln>
              <a:effectLst>
                <a:softEdge rad="0"/>
              </a:effectLst>
            </p:spPr>
            <p:style>
              <a:lnRef idx="0">
                <a:scrgbClr r="0" g="0" b="0"/>
              </a:lnRef>
              <a:fillRef idx="3">
                <a:scrgbClr r="0" g="0" b="0"/>
              </a:fillRef>
              <a:effectRef idx="2">
                <a:scrgbClr r="0" g="0" b="0"/>
              </a:effectRef>
              <a:fontRef idx="minor">
                <a:schemeClr val="lt1"/>
              </a:fontRef>
            </p:style>
          </p:sp>
          <p:sp>
            <p:nvSpPr>
              <p:cNvPr id="56" name="TextBox 55">
                <a:extLst>
                  <a:ext uri="{FF2B5EF4-FFF2-40B4-BE49-F238E27FC236}">
                    <a16:creationId xmlns:a16="http://schemas.microsoft.com/office/drawing/2014/main" id="{4ACF241E-F05A-B042-9BFF-992648A45F98}"/>
                  </a:ext>
                </a:extLst>
              </p:cNvPr>
              <p:cNvSpPr txBox="1"/>
              <p:nvPr/>
            </p:nvSpPr>
            <p:spPr>
              <a:xfrm>
                <a:off x="1292148" y="1722678"/>
                <a:ext cx="7132063" cy="1048412"/>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600" kern="1200" dirty="0">
                    <a:solidFill>
                      <a:schemeClr val="accent1">
                        <a:lumMod val="75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rPr>
                  <a:t>Government/Intelligence Agencies, Citizens, Operatives:</a:t>
                </a:r>
              </a:p>
            </p:txBody>
          </p:sp>
        </p:grpSp>
        <p:pic>
          <p:nvPicPr>
            <p:cNvPr id="17" name="Picture 16">
              <a:extLst>
                <a:ext uri="{FF2B5EF4-FFF2-40B4-BE49-F238E27FC236}">
                  <a16:creationId xmlns:a16="http://schemas.microsoft.com/office/drawing/2014/main" id="{716B1762-3D23-1E4C-A10E-01BDF1B51065}"/>
                </a:ext>
              </a:extLst>
            </p:cNvPr>
            <p:cNvPicPr>
              <a:picLocks noChangeAspect="1"/>
            </p:cNvPicPr>
            <p:nvPr/>
          </p:nvPicPr>
          <p:blipFill>
            <a:blip r:embed="rId3">
              <a:duotone>
                <a:schemeClr val="accent1">
                  <a:shade val="45000"/>
                  <a:satMod val="135000"/>
                </a:schemeClr>
                <a:prstClr val="white"/>
              </a:duotone>
              <a:alphaModFix amt="85000"/>
              <a:extLst>
                <a:ext uri="{BEBA8EAE-BF5A-486C-A8C5-ECC9F3942E4B}">
                  <a14:imgProps xmlns:a14="http://schemas.microsoft.com/office/drawing/2010/main">
                    <a14:imgLayer r:embed="rId7">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3762654" y="3982729"/>
              <a:ext cx="448464" cy="435857"/>
            </a:xfrm>
            <a:prstGeom prst="rect">
              <a:avLst/>
            </a:prstGeom>
            <a:noFill/>
            <a:ln>
              <a:noFill/>
            </a:ln>
          </p:spPr>
        </p:pic>
        <p:pic>
          <p:nvPicPr>
            <p:cNvPr id="18" name="Picture 17">
              <a:extLst>
                <a:ext uri="{FF2B5EF4-FFF2-40B4-BE49-F238E27FC236}">
                  <a16:creationId xmlns:a16="http://schemas.microsoft.com/office/drawing/2014/main" id="{1137DA37-8E50-E24A-9A3B-56D3A4D9D94E}"/>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3478161" y="2752944"/>
              <a:ext cx="489940" cy="455491"/>
            </a:xfrm>
            <a:prstGeom prst="rect">
              <a:avLst/>
            </a:prstGeom>
          </p:spPr>
        </p:pic>
        <p:pic>
          <p:nvPicPr>
            <p:cNvPr id="19" name="Picture 18">
              <a:extLst>
                <a:ext uri="{FF2B5EF4-FFF2-40B4-BE49-F238E27FC236}">
                  <a16:creationId xmlns:a16="http://schemas.microsoft.com/office/drawing/2014/main" id="{869D7661-0660-D547-AB67-47282A0764D8}"/>
                </a:ext>
              </a:extLst>
            </p:cNvPr>
            <p:cNvPicPr>
              <a:picLocks noChangeAspect="1"/>
            </p:cNvPicPr>
            <p:nvPr/>
          </p:nvPicPr>
          <p:blipFill>
            <a:blip r:embed="rId5">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3484181" y="5192379"/>
              <a:ext cx="477899" cy="444297"/>
            </a:xfrm>
            <a:prstGeom prst="rect">
              <a:avLst/>
            </a:prstGeom>
          </p:spPr>
        </p:pic>
        <p:pic>
          <p:nvPicPr>
            <p:cNvPr id="29" name="Picture 28">
              <a:extLst>
                <a:ext uri="{FF2B5EF4-FFF2-40B4-BE49-F238E27FC236}">
                  <a16:creationId xmlns:a16="http://schemas.microsoft.com/office/drawing/2014/main" id="{2F443770-3742-6B45-91CC-C9233A8CC8C4}"/>
                </a:ext>
              </a:extLst>
            </p:cNvPr>
            <p:cNvPicPr>
              <a:picLocks noChangeAspect="1"/>
            </p:cNvPicPr>
            <p:nvPr/>
          </p:nvPicPr>
          <p:blipFill>
            <a:blip r:embed="rId3">
              <a:duotone>
                <a:schemeClr val="accent1">
                  <a:shade val="45000"/>
                  <a:satMod val="135000"/>
                </a:schemeClr>
                <a:prstClr val="white"/>
              </a:duotone>
              <a:alphaModFix amt="85000"/>
              <a:extLst>
                <a:ext uri="{BEBA8EAE-BF5A-486C-A8C5-ECC9F3942E4B}">
                  <a14:imgProps xmlns:a14="http://schemas.microsoft.com/office/drawing/2010/main">
                    <a14:imgLayer r:embed="rId7">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2806424" y="1835710"/>
              <a:ext cx="448464" cy="435857"/>
            </a:xfrm>
            <a:prstGeom prst="rect">
              <a:avLst/>
            </a:prstGeom>
            <a:noFill/>
            <a:ln>
              <a:noFill/>
            </a:ln>
          </p:spPr>
        </p:pic>
      </p:grpSp>
    </p:spTree>
    <p:extLst>
      <p:ext uri="{BB962C8B-B14F-4D97-AF65-F5344CB8AC3E}">
        <p14:creationId xmlns:p14="http://schemas.microsoft.com/office/powerpoint/2010/main" val="35419989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0D068C9E-2B93-FB4E-A236-11ABC7A6BB3D}"/>
              </a:ext>
            </a:extLst>
          </p:cNvPr>
          <p:cNvCxnSpPr>
            <a:cxnSpLocks/>
          </p:cNvCxnSpPr>
          <p:nvPr/>
        </p:nvCxnSpPr>
        <p:spPr>
          <a:xfrm>
            <a:off x="0" y="729402"/>
            <a:ext cx="2460812"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91A032B-040E-4842-8448-94C498ADC3C6}"/>
              </a:ext>
            </a:extLst>
          </p:cNvPr>
          <p:cNvSpPr txBox="1"/>
          <p:nvPr/>
        </p:nvSpPr>
        <p:spPr>
          <a:xfrm>
            <a:off x="-373037" y="10786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Further Research:</a:t>
            </a:r>
          </a:p>
        </p:txBody>
      </p:sp>
      <p:sp>
        <p:nvSpPr>
          <p:cNvPr id="7" name="Rectangle 6">
            <a:extLst>
              <a:ext uri="{FF2B5EF4-FFF2-40B4-BE49-F238E27FC236}">
                <a16:creationId xmlns:a16="http://schemas.microsoft.com/office/drawing/2014/main" id="{21FF81FD-F1AB-1440-A6BF-A249649AF6D2}"/>
              </a:ext>
            </a:extLst>
          </p:cNvPr>
          <p:cNvSpPr/>
          <p:nvPr/>
        </p:nvSpPr>
        <p:spPr>
          <a:xfrm>
            <a:off x="842681" y="1441172"/>
            <a:ext cx="10842813" cy="3539430"/>
          </a:xfrm>
          <a:prstGeom prst="rect">
            <a:avLst/>
          </a:prstGeom>
        </p:spPr>
        <p:txBody>
          <a:bodyPr wrap="square">
            <a:spAutoFit/>
          </a:bodyPr>
          <a:lstStyle/>
          <a:p>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Given the richness of the variables within this dataset, there are plenty of avenues for further research:</a:t>
            </a:r>
          </a:p>
          <a:p>
            <a:endPar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One could use Regex to search the summary and motive columns for further detail and insight into the nature of these cyber-related tasks. The filter above is relatively broad and potentially encapsulates instances that many might not consider related to 'cyber' events. </a:t>
            </a:r>
          </a:p>
          <a:p>
            <a:endPar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285750"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It would be interesting to create a more intricate regex filter which could give us a more detailed understanding of the 'cyber' aspect of these events: </a:t>
            </a:r>
          </a:p>
          <a:p>
            <a:endPar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742950" lvl="1"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How specifically are they related and in what manners? </a:t>
            </a:r>
          </a:p>
          <a:p>
            <a:pPr marL="742950" lvl="1"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What geographical locations tend to be hotbeds for such activity. </a:t>
            </a:r>
          </a:p>
          <a:p>
            <a:pPr marL="742950" lvl="1"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What targets are specified and why? </a:t>
            </a:r>
          </a:p>
          <a:p>
            <a:pPr marL="742950" lvl="1" indent="-285750">
              <a:buFontTx/>
              <a:buChar char="-"/>
            </a:pP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 'motive' feature, in particular, could have extensive benefits with prediction, depending on the vocabulary used by those conducting the study and entering the data.</a:t>
            </a:r>
          </a:p>
        </p:txBody>
      </p:sp>
    </p:spTree>
    <p:extLst>
      <p:ext uri="{BB962C8B-B14F-4D97-AF65-F5344CB8AC3E}">
        <p14:creationId xmlns:p14="http://schemas.microsoft.com/office/powerpoint/2010/main" val="42208244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A2AB85-8548-0B47-BECA-2F774EC6599C}"/>
              </a:ext>
            </a:extLst>
          </p:cNvPr>
          <p:cNvSpPr/>
          <p:nvPr/>
        </p:nvSpPr>
        <p:spPr>
          <a:xfrm>
            <a:off x="389964" y="1532964"/>
            <a:ext cx="11497235" cy="3354765"/>
          </a:xfrm>
          <a:prstGeom prst="rect">
            <a:avLst/>
          </a:prstGeom>
        </p:spPr>
        <p:txBody>
          <a:bodyPr wrap="square">
            <a:spAutoFit/>
          </a:bodyPr>
          <a:lstStyle/>
          <a:p>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General References:</a:t>
            </a:r>
          </a:p>
          <a:p>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Referenced the following sites for honing my knowledge of the models, python, </a:t>
            </a:r>
            <a:r>
              <a:rPr lang="en-US" sz="16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etc</a:t>
            </a: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p>
          <a:p>
            <a:endPar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r>
              <a:rPr lang="en-US" sz="1600" u="sng" dirty="0">
                <a:latin typeface="News Gothic MT" panose="020B0503020103020203" pitchFamily="34" charset="0"/>
                <a:hlinkClick r:id="rId2"/>
              </a:rPr>
              <a:t>https://www.analyticsvidhya.com/blog/2017/06/a-comprehensive-guide-for-linear-ridge-and-lasso-regression/</a:t>
            </a:r>
            <a:endParaRPr lang="en-US" sz="1600" dirty="0">
              <a:latin typeface="News Gothic MT" panose="020B0503020103020203" pitchFamily="34" charset="0"/>
            </a:endParaRPr>
          </a:p>
          <a:p>
            <a:r>
              <a:rPr lang="en-US" sz="1600" u="sng" dirty="0">
                <a:latin typeface="News Gothic MT" panose="020B0503020103020203" pitchFamily="34" charset="0"/>
                <a:hlinkClick r:id="rId3"/>
              </a:rPr>
              <a:t>https://machinelearningmastery.com/feature-selection-machine-learning-python/</a:t>
            </a:r>
            <a:endParaRPr lang="en-US" sz="1600" dirty="0">
              <a:latin typeface="News Gothic MT" panose="020B0503020103020203" pitchFamily="34" charset="0"/>
            </a:endParaRPr>
          </a:p>
          <a:p>
            <a:r>
              <a:rPr lang="en-US" sz="1600" u="sng" dirty="0">
                <a:latin typeface="News Gothic MT" panose="020B0503020103020203" pitchFamily="34" charset="0"/>
                <a:hlinkClick r:id="rId4"/>
              </a:rPr>
              <a:t>https://medium.com/@pushkarmandot/what-is-the-significance-of-c-value-in-support-vector-machine-28224e852c5a</a:t>
            </a:r>
            <a:endParaRPr lang="en-US" sz="1600" u="sng" dirty="0">
              <a:latin typeface="News Gothic MT" panose="020B0503020103020203" pitchFamily="34" charset="0"/>
            </a:endParaRPr>
          </a:p>
          <a:p>
            <a:endParaRPr lang="en-US" sz="1600" dirty="0">
              <a:latin typeface="News Gothic MT" panose="020B0503020103020203" pitchFamily="34" charset="0"/>
            </a:endParaRPr>
          </a:p>
          <a:p>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 big shout out to Mike </a:t>
            </a:r>
            <a:r>
              <a:rPr lang="en-US" sz="16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Swirsky</a:t>
            </a:r>
            <a:r>
              <a:rPr lang="en-US" sz="16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for pointing out this link to me (submitted by the user 'Abdou' on Stack   Overflow:</a:t>
            </a:r>
            <a:r>
              <a:rPr lang="en-US" sz="1600" dirty="0">
                <a:latin typeface="News Gothic MT" panose="020B0503020103020203" pitchFamily="34" charset="0"/>
              </a:rPr>
              <a:t> </a:t>
            </a:r>
            <a:r>
              <a:rPr lang="en-US" sz="1600" u="sng" dirty="0">
                <a:latin typeface="News Gothic MT" panose="020B0503020103020203" pitchFamily="34" charset="0"/>
                <a:hlinkClick r:id="rId5"/>
              </a:rPr>
              <a:t>https://stackoverflow.com/questions/40993626/list-memory-usage-in-ipython-and-jupyter</a:t>
            </a:r>
            <a:r>
              <a:rPr lang="en-US" sz="1600" dirty="0">
                <a:latin typeface="News Gothic MT" panose="020B0503020103020203" pitchFamily="34" charset="0"/>
              </a:rPr>
              <a:t>)</a:t>
            </a:r>
          </a:p>
          <a:p>
            <a:endParaRPr lang="en-US" sz="1600" dirty="0">
              <a:latin typeface="News Gothic MT" panose="020B0503020103020203" pitchFamily="34" charset="0"/>
            </a:endParaRPr>
          </a:p>
          <a:p>
            <a:r>
              <a:rPr lang="en-US" sz="1600" dirty="0">
                <a:latin typeface="News Gothic MT" panose="020B0503020103020203" pitchFamily="34" charset="0"/>
              </a:rPr>
              <a:t>For a look at the multiple resources used for filtering our data-set in the beginning stages of the work, please see the original </a:t>
            </a:r>
            <a:r>
              <a:rPr lang="en-US" sz="1600" dirty="0" err="1">
                <a:latin typeface="News Gothic MT" panose="020B0503020103020203" pitchFamily="34" charset="0"/>
              </a:rPr>
              <a:t>Jupyter</a:t>
            </a:r>
            <a:r>
              <a:rPr lang="en-US" sz="1600" dirty="0">
                <a:latin typeface="News Gothic MT" panose="020B0503020103020203" pitchFamily="34" charset="0"/>
              </a:rPr>
              <a:t> </a:t>
            </a:r>
            <a:r>
              <a:rPr lang="en-US" sz="1600" dirty="0" err="1">
                <a:latin typeface="News Gothic MT" panose="020B0503020103020203" pitchFamily="34" charset="0"/>
              </a:rPr>
              <a:t>Notbook</a:t>
            </a:r>
            <a:r>
              <a:rPr lang="en-US" sz="1600" dirty="0">
                <a:latin typeface="News Gothic MT" panose="020B0503020103020203" pitchFamily="34" charset="0"/>
              </a:rPr>
              <a:t> here.</a:t>
            </a:r>
          </a:p>
          <a:p>
            <a:endParaRPr lang="en-US" sz="2000" b="0" i="0" dirty="0">
              <a:solidFill>
                <a:srgbClr val="000000"/>
              </a:solidFill>
              <a:effectLst/>
              <a:latin typeface="Helvetica Neue" panose="02000503000000020004" pitchFamily="2" charset="0"/>
            </a:endParaRPr>
          </a:p>
        </p:txBody>
      </p:sp>
      <p:cxnSp>
        <p:nvCxnSpPr>
          <p:cNvPr id="5" name="Straight Arrow Connector 4">
            <a:extLst>
              <a:ext uri="{FF2B5EF4-FFF2-40B4-BE49-F238E27FC236}">
                <a16:creationId xmlns:a16="http://schemas.microsoft.com/office/drawing/2014/main" id="{EE32BD49-2BEB-7440-8F38-358F33345A1D}"/>
              </a:ext>
            </a:extLst>
          </p:cNvPr>
          <p:cNvCxnSpPr>
            <a:cxnSpLocks/>
          </p:cNvCxnSpPr>
          <p:nvPr/>
        </p:nvCxnSpPr>
        <p:spPr>
          <a:xfrm>
            <a:off x="0" y="730328"/>
            <a:ext cx="1710047" cy="7623"/>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BE53CB3-C2E7-294A-A7A7-C1294B808097}"/>
              </a:ext>
            </a:extLst>
          </p:cNvPr>
          <p:cNvSpPr txBox="1"/>
          <p:nvPr/>
        </p:nvSpPr>
        <p:spPr>
          <a:xfrm>
            <a:off x="-628533" y="112772"/>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Final Summary:</a:t>
            </a:r>
          </a:p>
        </p:txBody>
      </p:sp>
    </p:spTree>
    <p:extLst>
      <p:ext uri="{BB962C8B-B14F-4D97-AF65-F5344CB8AC3E}">
        <p14:creationId xmlns:p14="http://schemas.microsoft.com/office/powerpoint/2010/main" val="307913450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1710047" cy="7623"/>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B4F4EF3-CBA4-6E4E-B89D-18FC121D08AA}"/>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5541449" y="932342"/>
            <a:ext cx="489940" cy="455491"/>
          </a:xfrm>
          <a:prstGeom prst="rect">
            <a:avLst/>
          </a:prstGeom>
        </p:spPr>
      </p:pic>
      <p:pic>
        <p:nvPicPr>
          <p:cNvPr id="6" name="Picture 5">
            <a:extLst>
              <a:ext uri="{FF2B5EF4-FFF2-40B4-BE49-F238E27FC236}">
                <a16:creationId xmlns:a16="http://schemas.microsoft.com/office/drawing/2014/main" id="{BA9D2A74-C2EF-CD40-AE8B-7F7C4AF5EC90}"/>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5828198" y="2222598"/>
            <a:ext cx="448464" cy="435857"/>
          </a:xfrm>
          <a:prstGeom prst="rect">
            <a:avLst/>
          </a:prstGeom>
          <a:noFill/>
          <a:ln>
            <a:noFill/>
          </a:ln>
        </p:spPr>
      </p:pic>
      <p:pic>
        <p:nvPicPr>
          <p:cNvPr id="7" name="Picture 6">
            <a:extLst>
              <a:ext uri="{FF2B5EF4-FFF2-40B4-BE49-F238E27FC236}">
                <a16:creationId xmlns:a16="http://schemas.microsoft.com/office/drawing/2014/main" id="{25A89FAE-6103-A841-AF03-EFCB4E9E0DFB}"/>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5483061" y="3226508"/>
            <a:ext cx="448464" cy="435857"/>
          </a:xfrm>
          <a:prstGeom prst="rect">
            <a:avLst/>
          </a:prstGeom>
          <a:noFill/>
          <a:ln>
            <a:noFill/>
          </a:ln>
        </p:spPr>
      </p:pic>
      <p:sp>
        <p:nvSpPr>
          <p:cNvPr id="2" name="TextBox 1">
            <a:extLst>
              <a:ext uri="{FF2B5EF4-FFF2-40B4-BE49-F238E27FC236}">
                <a16:creationId xmlns:a16="http://schemas.microsoft.com/office/drawing/2014/main" id="{1AA9D775-292C-3F44-A8BA-3EF5832ACB0D}"/>
              </a:ext>
            </a:extLst>
          </p:cNvPr>
          <p:cNvSpPr txBox="1"/>
          <p:nvPr/>
        </p:nvSpPr>
        <p:spPr>
          <a:xfrm>
            <a:off x="5962918" y="1983346"/>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8" name="TextBox 7">
            <a:extLst>
              <a:ext uri="{FF2B5EF4-FFF2-40B4-BE49-F238E27FC236}">
                <a16:creationId xmlns:a16="http://schemas.microsoft.com/office/drawing/2014/main" id="{B6186405-CD0D-2746-96EB-EC5D1B06B597}"/>
              </a:ext>
            </a:extLst>
          </p:cNvPr>
          <p:cNvSpPr txBox="1"/>
          <p:nvPr/>
        </p:nvSpPr>
        <p:spPr>
          <a:xfrm>
            <a:off x="6117465" y="565382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9" name="TextBox 8">
            <a:extLst>
              <a:ext uri="{FF2B5EF4-FFF2-40B4-BE49-F238E27FC236}">
                <a16:creationId xmlns:a16="http://schemas.microsoft.com/office/drawing/2014/main" id="{05307177-5BE8-EA4F-BB9C-D14D0ED1BBDC}"/>
              </a:ext>
            </a:extLst>
          </p:cNvPr>
          <p:cNvSpPr txBox="1"/>
          <p:nvPr/>
        </p:nvSpPr>
        <p:spPr>
          <a:xfrm>
            <a:off x="6336406" y="1558344"/>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20" name="Group 19">
            <a:extLst>
              <a:ext uri="{FF2B5EF4-FFF2-40B4-BE49-F238E27FC236}">
                <a16:creationId xmlns:a16="http://schemas.microsoft.com/office/drawing/2014/main" id="{1E8F940B-E623-3E40-BEDC-714A8646C1A8}"/>
              </a:ext>
            </a:extLst>
          </p:cNvPr>
          <p:cNvGrpSpPr/>
          <p:nvPr/>
        </p:nvGrpSpPr>
        <p:grpSpPr>
          <a:xfrm>
            <a:off x="104673" y="-639490"/>
            <a:ext cx="11586552" cy="8041143"/>
            <a:chOff x="-127147" y="-394792"/>
            <a:chExt cx="11586552" cy="8041143"/>
          </a:xfrm>
        </p:grpSpPr>
        <p:grpSp>
          <p:nvGrpSpPr>
            <p:cNvPr id="19" name="Group 18">
              <a:extLst>
                <a:ext uri="{FF2B5EF4-FFF2-40B4-BE49-F238E27FC236}">
                  <a16:creationId xmlns:a16="http://schemas.microsoft.com/office/drawing/2014/main" id="{451A8A28-770E-D247-B645-131893F72519}"/>
                </a:ext>
              </a:extLst>
            </p:cNvPr>
            <p:cNvGrpSpPr/>
            <p:nvPr/>
          </p:nvGrpSpPr>
          <p:grpSpPr>
            <a:xfrm>
              <a:off x="-127147" y="-394792"/>
              <a:ext cx="11586552" cy="8041143"/>
              <a:chOff x="-127147" y="-394792"/>
              <a:chExt cx="11586552" cy="8041143"/>
            </a:xfrm>
          </p:grpSpPr>
          <p:sp>
            <p:nvSpPr>
              <p:cNvPr id="10" name="Block Arc 9">
                <a:extLst>
                  <a:ext uri="{FF2B5EF4-FFF2-40B4-BE49-F238E27FC236}">
                    <a16:creationId xmlns:a16="http://schemas.microsoft.com/office/drawing/2014/main" id="{2151328C-16FF-1C4D-9B77-DE5486655589}"/>
                  </a:ext>
                </a:extLst>
              </p:cNvPr>
              <p:cNvSpPr/>
              <p:nvPr/>
            </p:nvSpPr>
            <p:spPr>
              <a:xfrm rot="303066">
                <a:off x="-127146" y="-394792"/>
                <a:ext cx="5975022" cy="6548525"/>
              </a:xfrm>
              <a:prstGeom prst="blockArc">
                <a:avLst>
                  <a:gd name="adj1" fmla="val 18900000"/>
                  <a:gd name="adj2" fmla="val 2700000"/>
                  <a:gd name="adj3" fmla="val 354"/>
                </a:avLst>
              </a:prstGeom>
              <a:scene3d>
                <a:camera prst="orthographicFront"/>
                <a:lightRig rig="flat" dir="t"/>
              </a:scene3d>
              <a:sp3d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nvGrpSpPr>
              <p:cNvPr id="18" name="Group 17">
                <a:extLst>
                  <a:ext uri="{FF2B5EF4-FFF2-40B4-BE49-F238E27FC236}">
                    <a16:creationId xmlns:a16="http://schemas.microsoft.com/office/drawing/2014/main" id="{80750157-9B20-3247-80AD-01AD6A76F288}"/>
                  </a:ext>
                </a:extLst>
              </p:cNvPr>
              <p:cNvGrpSpPr/>
              <p:nvPr/>
            </p:nvGrpSpPr>
            <p:grpSpPr>
              <a:xfrm>
                <a:off x="-127147" y="988269"/>
                <a:ext cx="11586552" cy="6658082"/>
                <a:chOff x="-127147" y="988269"/>
                <a:chExt cx="11586552" cy="6658082"/>
              </a:xfrm>
            </p:grpSpPr>
            <p:sp>
              <p:nvSpPr>
                <p:cNvPr id="4" name="Block Arc 3">
                  <a:extLst>
                    <a:ext uri="{FF2B5EF4-FFF2-40B4-BE49-F238E27FC236}">
                      <a16:creationId xmlns:a16="http://schemas.microsoft.com/office/drawing/2014/main" id="{C0CD0CEB-E8E2-2C46-9C7F-92C75F530277}"/>
                    </a:ext>
                  </a:extLst>
                </p:cNvPr>
                <p:cNvSpPr/>
                <p:nvPr/>
              </p:nvSpPr>
              <p:spPr>
                <a:xfrm rot="10966456">
                  <a:off x="5484383" y="988269"/>
                  <a:ext cx="5975022" cy="6548525"/>
                </a:xfrm>
                <a:prstGeom prst="blockArc">
                  <a:avLst>
                    <a:gd name="adj1" fmla="val 18900000"/>
                    <a:gd name="adj2" fmla="val 2700000"/>
                    <a:gd name="adj3" fmla="val 354"/>
                  </a:avLst>
                </a:prstGeom>
                <a:scene3d>
                  <a:camera prst="orthographicFront"/>
                  <a:lightRig rig="flat" dir="t"/>
                </a:scene3d>
                <a:sp3d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1" name="Block Arc 10">
                  <a:extLst>
                    <a:ext uri="{FF2B5EF4-FFF2-40B4-BE49-F238E27FC236}">
                      <a16:creationId xmlns:a16="http://schemas.microsoft.com/office/drawing/2014/main" id="{FDCF9362-7634-BB41-9A5C-96BE02A3EB7D}"/>
                    </a:ext>
                  </a:extLst>
                </p:cNvPr>
                <p:cNvSpPr/>
                <p:nvPr/>
              </p:nvSpPr>
              <p:spPr>
                <a:xfrm rot="303066">
                  <a:off x="-127147" y="1097826"/>
                  <a:ext cx="5975022" cy="6548525"/>
                </a:xfrm>
                <a:prstGeom prst="blockArc">
                  <a:avLst>
                    <a:gd name="adj1" fmla="val 18900000"/>
                    <a:gd name="adj2" fmla="val 2700000"/>
                    <a:gd name="adj3" fmla="val 354"/>
                  </a:avLst>
                </a:prstGeom>
                <a:scene3d>
                  <a:camera prst="orthographicFront"/>
                  <a:lightRig rig="flat" dir="t"/>
                </a:scene3d>
                <a:sp3d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grpSp>
        <p:sp>
          <p:nvSpPr>
            <p:cNvPr id="13" name="Block Arc 12">
              <a:extLst>
                <a:ext uri="{FF2B5EF4-FFF2-40B4-BE49-F238E27FC236}">
                  <a16:creationId xmlns:a16="http://schemas.microsoft.com/office/drawing/2014/main" id="{D4ABFDF3-5CC6-7343-8FDB-755D2E39C0EA}"/>
                </a:ext>
              </a:extLst>
            </p:cNvPr>
            <p:cNvSpPr/>
            <p:nvPr/>
          </p:nvSpPr>
          <p:spPr>
            <a:xfrm rot="10800000">
              <a:off x="5475473" y="-144475"/>
              <a:ext cx="5975022" cy="6548525"/>
            </a:xfrm>
            <a:prstGeom prst="blockArc">
              <a:avLst>
                <a:gd name="adj1" fmla="val 18900000"/>
                <a:gd name="adj2" fmla="val 2700000"/>
                <a:gd name="adj3" fmla="val 354"/>
              </a:avLst>
            </a:prstGeom>
            <a:scene3d>
              <a:camera prst="orthographicFront"/>
              <a:lightRig rig="flat" dir="t"/>
            </a:scene3d>
            <a:sp3d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sp>
        <p:nvSpPr>
          <p:cNvPr id="15" name="TextBox 14">
            <a:extLst>
              <a:ext uri="{FF2B5EF4-FFF2-40B4-BE49-F238E27FC236}">
                <a16:creationId xmlns:a16="http://schemas.microsoft.com/office/drawing/2014/main" id="{A6246D06-2C35-4444-86F3-5E1A99A9E9FA}"/>
              </a:ext>
            </a:extLst>
          </p:cNvPr>
          <p:cNvSpPr txBox="1"/>
          <p:nvPr/>
        </p:nvSpPr>
        <p:spPr>
          <a:xfrm>
            <a:off x="4958366" y="1004552"/>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6" name="TextBox 15">
            <a:extLst>
              <a:ext uri="{FF2B5EF4-FFF2-40B4-BE49-F238E27FC236}">
                <a16:creationId xmlns:a16="http://schemas.microsoft.com/office/drawing/2014/main" id="{B09541FA-CDA5-3E41-89CB-8529EAB3C917}"/>
              </a:ext>
            </a:extLst>
          </p:cNvPr>
          <p:cNvSpPr txBox="1"/>
          <p:nvPr/>
        </p:nvSpPr>
        <p:spPr>
          <a:xfrm>
            <a:off x="3812146" y="2537138"/>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22" name="TextBox 21">
            <a:extLst>
              <a:ext uri="{FF2B5EF4-FFF2-40B4-BE49-F238E27FC236}">
                <a16:creationId xmlns:a16="http://schemas.microsoft.com/office/drawing/2014/main" id="{C0B6885B-E7F1-274E-A462-60994DEDAB55}"/>
              </a:ext>
            </a:extLst>
          </p:cNvPr>
          <p:cNvSpPr txBox="1"/>
          <p:nvPr/>
        </p:nvSpPr>
        <p:spPr>
          <a:xfrm>
            <a:off x="-520659" y="97551"/>
            <a:ext cx="3869166"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Background:</a:t>
            </a:r>
          </a:p>
        </p:txBody>
      </p:sp>
      <p:sp>
        <p:nvSpPr>
          <p:cNvPr id="21" name="TextBox 20">
            <a:extLst>
              <a:ext uri="{FF2B5EF4-FFF2-40B4-BE49-F238E27FC236}">
                <a16:creationId xmlns:a16="http://schemas.microsoft.com/office/drawing/2014/main" id="{C8005951-89ED-5D4C-AB65-5FE65A04F640}"/>
              </a:ext>
            </a:extLst>
          </p:cNvPr>
          <p:cNvSpPr txBox="1"/>
          <p:nvPr/>
        </p:nvSpPr>
        <p:spPr>
          <a:xfrm>
            <a:off x="2446986" y="39924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25" name="Picture 24">
            <a:extLst>
              <a:ext uri="{FF2B5EF4-FFF2-40B4-BE49-F238E27FC236}">
                <a16:creationId xmlns:a16="http://schemas.microsoft.com/office/drawing/2014/main" id="{025654F5-D059-F946-8642-7697185AF8AE}"/>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5463780" y="5282153"/>
            <a:ext cx="448464" cy="435857"/>
          </a:xfrm>
          <a:prstGeom prst="rect">
            <a:avLst/>
          </a:prstGeom>
          <a:noFill/>
          <a:ln>
            <a:noFill/>
          </a:ln>
        </p:spPr>
      </p:pic>
      <p:pic>
        <p:nvPicPr>
          <p:cNvPr id="27" name="Picture 26">
            <a:extLst>
              <a:ext uri="{FF2B5EF4-FFF2-40B4-BE49-F238E27FC236}">
                <a16:creationId xmlns:a16="http://schemas.microsoft.com/office/drawing/2014/main" id="{F83A02EF-7583-7047-BC3B-1B8395724C93}"/>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5847648" y="4288361"/>
            <a:ext cx="489940" cy="455491"/>
          </a:xfrm>
          <a:prstGeom prst="rect">
            <a:avLst/>
          </a:prstGeom>
        </p:spPr>
      </p:pic>
      <p:sp>
        <p:nvSpPr>
          <p:cNvPr id="28" name="TextBox 27">
            <a:extLst>
              <a:ext uri="{FF2B5EF4-FFF2-40B4-BE49-F238E27FC236}">
                <a16:creationId xmlns:a16="http://schemas.microsoft.com/office/drawing/2014/main" id="{12A7CFB1-4130-9046-8E50-FBA13EDD1E59}"/>
              </a:ext>
            </a:extLst>
          </p:cNvPr>
          <p:cNvSpPr txBox="1"/>
          <p:nvPr/>
        </p:nvSpPr>
        <p:spPr>
          <a:xfrm>
            <a:off x="801085" y="1237076"/>
            <a:ext cx="3967416" cy="830997"/>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Hosted by the University of Maryland and funded by the US Department of State (</a:t>
            </a: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hlinkClick r:id="rId6"/>
              </a:rPr>
              <a:t>until May 2018</a:t>
            </a: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a:t>
            </a:r>
          </a:p>
        </p:txBody>
      </p:sp>
      <p:sp>
        <p:nvSpPr>
          <p:cNvPr id="29" name="Freeform 28">
            <a:extLst>
              <a:ext uri="{FF2B5EF4-FFF2-40B4-BE49-F238E27FC236}">
                <a16:creationId xmlns:a16="http://schemas.microsoft.com/office/drawing/2014/main" id="{F5A282BC-50D4-F14B-AE2F-8F5613F0BC88}"/>
              </a:ext>
            </a:extLst>
          </p:cNvPr>
          <p:cNvSpPr/>
          <p:nvPr/>
        </p:nvSpPr>
        <p:spPr>
          <a:xfrm>
            <a:off x="787454" y="2942640"/>
            <a:ext cx="3730508" cy="1386922"/>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100" i="1" u="sng"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What is a terrorist attack?</a:t>
            </a:r>
          </a:p>
          <a:p>
            <a:pPr marL="0" lvl="0" indent="0" algn="l" defTabSz="444500">
              <a:lnSpc>
                <a:spcPct val="120000"/>
              </a:lnSpc>
              <a:spcBef>
                <a:spcPct val="0"/>
              </a:spcBef>
              <a:spcAft>
                <a:spcPct val="35000"/>
              </a:spcAft>
              <a:buNone/>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Page 10 of the </a:t>
            </a: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hlinkClick r:id="rId7"/>
              </a:rPr>
              <a:t>Codebook</a:t>
            </a: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lists that a terrorist attack must include the following characteristics: </a:t>
            </a:r>
            <a:r>
              <a:rPr lang="en-US" sz="1000" i="1"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intention, violence and non-state-related perpetrators (i.e. those outside of the current government).</a:t>
            </a:r>
            <a:endPar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pic>
        <p:nvPicPr>
          <p:cNvPr id="23" name="Picture 22">
            <a:extLst>
              <a:ext uri="{FF2B5EF4-FFF2-40B4-BE49-F238E27FC236}">
                <a16:creationId xmlns:a16="http://schemas.microsoft.com/office/drawing/2014/main" id="{1C7161AF-51AF-6844-A3E8-EE06F46BB2D7}"/>
              </a:ext>
            </a:extLst>
          </p:cNvPr>
          <p:cNvPicPr>
            <a:picLocks noChangeAspect="1"/>
          </p:cNvPicPr>
          <p:nvPr/>
        </p:nvPicPr>
        <p:blipFill rotWithShape="1">
          <a:blip r:embed="rId8">
            <a:duotone>
              <a:schemeClr val="accent1">
                <a:shade val="45000"/>
                <a:satMod val="135000"/>
              </a:schemeClr>
              <a:prstClr val="white"/>
            </a:duotone>
          </a:blip>
          <a:srcRect t="1" r="1536" b="792"/>
          <a:stretch/>
        </p:blipFill>
        <p:spPr>
          <a:xfrm rot="4232743">
            <a:off x="4921545" y="902119"/>
            <a:ext cx="321966" cy="702017"/>
          </a:xfrm>
          <a:prstGeom prst="rect">
            <a:avLst/>
          </a:prstGeom>
        </p:spPr>
      </p:pic>
      <p:pic>
        <p:nvPicPr>
          <p:cNvPr id="39" name="Picture 38">
            <a:extLst>
              <a:ext uri="{FF2B5EF4-FFF2-40B4-BE49-F238E27FC236}">
                <a16:creationId xmlns:a16="http://schemas.microsoft.com/office/drawing/2014/main" id="{D3AE80D9-D420-0442-883E-D8DDFA6F272D}"/>
              </a:ext>
            </a:extLst>
          </p:cNvPr>
          <p:cNvPicPr>
            <a:picLocks noChangeAspect="1"/>
          </p:cNvPicPr>
          <p:nvPr/>
        </p:nvPicPr>
        <p:blipFill>
          <a:blip r:embed="rId9">
            <a:duotone>
              <a:schemeClr val="accent1">
                <a:shade val="45000"/>
                <a:satMod val="135000"/>
              </a:schemeClr>
              <a:prstClr val="white"/>
            </a:duotone>
          </a:blip>
          <a:stretch>
            <a:fillRect/>
          </a:stretch>
        </p:blipFill>
        <p:spPr>
          <a:xfrm rot="3428292">
            <a:off x="4866769" y="5147825"/>
            <a:ext cx="368437" cy="704511"/>
          </a:xfrm>
          <a:prstGeom prst="rect">
            <a:avLst/>
          </a:prstGeom>
        </p:spPr>
      </p:pic>
      <p:sp>
        <p:nvSpPr>
          <p:cNvPr id="42" name="Freeform 41">
            <a:extLst>
              <a:ext uri="{FF2B5EF4-FFF2-40B4-BE49-F238E27FC236}">
                <a16:creationId xmlns:a16="http://schemas.microsoft.com/office/drawing/2014/main" id="{B85DA9AF-C290-BC4C-B364-A1ABDCA5D28A}"/>
              </a:ext>
            </a:extLst>
          </p:cNvPr>
          <p:cNvSpPr/>
          <p:nvPr/>
        </p:nvSpPr>
        <p:spPr>
          <a:xfrm>
            <a:off x="7155371" y="1960249"/>
            <a:ext cx="4031668" cy="1288096"/>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100" i="1" u="sng"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What incidents qualify for this database?:</a:t>
            </a:r>
          </a:p>
          <a:p>
            <a:pPr defTabSz="444500">
              <a:lnSpc>
                <a:spcPct val="120000"/>
              </a:lnSpc>
              <a:spcBef>
                <a:spcPct val="0"/>
              </a:spcBef>
              <a:spcAft>
                <a:spcPct val="35000"/>
              </a:spcAft>
            </a:pPr>
            <a:r>
              <a:rPr lang="en-US" sz="1000" i="1"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For an event to be included in the GTD, the attackers must be ‘out the door,’ </a:t>
            </a:r>
            <a:r>
              <a:rPr lang="en-US" sz="1000" i="1" dirty="0" err="1">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enroute</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to execute the attack. Planning, reconnaissance, and acquiring supplies do not meet this threshold.” p. 11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hlinkClick r:id="rId7"/>
              </a:rPr>
              <a:t>Codebook</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endParaRPr lang="en-US" sz="1000" i="1"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43" name="Freeform 42">
            <a:extLst>
              <a:ext uri="{FF2B5EF4-FFF2-40B4-BE49-F238E27FC236}">
                <a16:creationId xmlns:a16="http://schemas.microsoft.com/office/drawing/2014/main" id="{3548117F-8652-F246-8CC6-0D6D2B6DDAA4}"/>
              </a:ext>
            </a:extLst>
          </p:cNvPr>
          <p:cNvSpPr/>
          <p:nvPr/>
        </p:nvSpPr>
        <p:spPr>
          <a:xfrm>
            <a:off x="822589" y="4752256"/>
            <a:ext cx="3730508" cy="1656659"/>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100" i="1" u="sng"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Potential issues given the nature of this data:</a:t>
            </a:r>
          </a:p>
          <a:p>
            <a:pPr marL="0" lvl="0" indent="0" algn="l" defTabSz="444500">
              <a:lnSpc>
                <a:spcPct val="120000"/>
              </a:lnSpc>
              <a:spcBef>
                <a:spcPct val="0"/>
              </a:spcBef>
              <a:spcAft>
                <a:spcPct val="35000"/>
              </a:spcAft>
              <a:buNone/>
            </a:pP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Given that there are instances of terrorism which do not necessarily reach an ‘enacted’ state (according to this database), further researchers/people using this database (including these results) must be careful and recognize that a plethora of other instances (nearly-executed plans that went un-noticed, etc</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000"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can and should be included for consideration when possible.</a:t>
            </a:r>
          </a:p>
        </p:txBody>
      </p:sp>
      <p:sp>
        <p:nvSpPr>
          <p:cNvPr id="44" name="Freeform 43">
            <a:extLst>
              <a:ext uri="{FF2B5EF4-FFF2-40B4-BE49-F238E27FC236}">
                <a16:creationId xmlns:a16="http://schemas.microsoft.com/office/drawing/2014/main" id="{B66F0693-2A84-F344-AB76-596CDDBFFBFC}"/>
              </a:ext>
            </a:extLst>
          </p:cNvPr>
          <p:cNvSpPr/>
          <p:nvPr/>
        </p:nvSpPr>
        <p:spPr>
          <a:xfrm>
            <a:off x="7197017" y="3889883"/>
            <a:ext cx="4080392" cy="1828127"/>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100" i="1" u="sng"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Regarding our output feature ‘Success’:</a:t>
            </a:r>
          </a:p>
          <a:p>
            <a:pPr marL="171450" lvl="0" indent="-171450" defTabSz="444500">
              <a:lnSpc>
                <a:spcPct val="120000"/>
              </a:lnSpc>
              <a:spcBef>
                <a:spcPct val="0"/>
              </a:spcBef>
              <a:spcAft>
                <a:spcPct val="35000"/>
              </a:spcAft>
              <a:buFontTx/>
              <a:buChar char="-"/>
            </a:pP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An attack is classified as successful if noticeable consequences occur as a result of the attack.</a:t>
            </a:r>
          </a:p>
          <a:p>
            <a:pPr marL="171450" lvl="0" indent="-171450" algn="l" defTabSz="444500">
              <a:lnSpc>
                <a:spcPct val="120000"/>
              </a:lnSpc>
              <a:spcBef>
                <a:spcPct val="0"/>
              </a:spcBef>
              <a:spcAft>
                <a:spcPct val="35000"/>
              </a:spcAft>
              <a:buFontTx/>
              <a:buChar char="-"/>
            </a:pP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 definition of a successful attack depends on the type of attack. Essentially, the key question is whether or not the attack type took place.” p. 26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hlinkClick r:id="rId7"/>
              </a:rPr>
              <a:t>Codebook</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endParaRPr lang="en-US" sz="1000" i="1"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41" name="TextBox 40">
            <a:extLst>
              <a:ext uri="{FF2B5EF4-FFF2-40B4-BE49-F238E27FC236}">
                <a16:creationId xmlns:a16="http://schemas.microsoft.com/office/drawing/2014/main" id="{0B46514E-BE0F-824B-B0DD-A031E5CD10E1}"/>
              </a:ext>
            </a:extLst>
          </p:cNvPr>
          <p:cNvSpPr txBox="1"/>
          <p:nvPr/>
        </p:nvSpPr>
        <p:spPr>
          <a:xfrm>
            <a:off x="3233057" y="1322614"/>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45" name="TextBox 44">
            <a:extLst>
              <a:ext uri="{FF2B5EF4-FFF2-40B4-BE49-F238E27FC236}">
                <a16:creationId xmlns:a16="http://schemas.microsoft.com/office/drawing/2014/main" id="{A5275293-797D-5346-B3DB-97746F25DC2F}"/>
              </a:ext>
            </a:extLst>
          </p:cNvPr>
          <p:cNvSpPr txBox="1"/>
          <p:nvPr/>
        </p:nvSpPr>
        <p:spPr>
          <a:xfrm>
            <a:off x="9560379" y="4653643"/>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47" name="Picture 46">
            <a:extLst>
              <a:ext uri="{FF2B5EF4-FFF2-40B4-BE49-F238E27FC236}">
                <a16:creationId xmlns:a16="http://schemas.microsoft.com/office/drawing/2014/main" id="{BD13C1AC-7F47-A245-8DC5-7B0469144FEE}"/>
              </a:ext>
            </a:extLst>
          </p:cNvPr>
          <p:cNvPicPr>
            <a:picLocks noChangeAspect="1"/>
          </p:cNvPicPr>
          <p:nvPr/>
        </p:nvPicPr>
        <p:blipFill rotWithShape="1">
          <a:blip r:embed="rId8">
            <a:duotone>
              <a:schemeClr val="accent1">
                <a:shade val="45000"/>
                <a:satMod val="135000"/>
              </a:schemeClr>
              <a:prstClr val="white"/>
            </a:duotone>
          </a:blip>
          <a:srcRect t="1" r="1536" b="792"/>
          <a:stretch/>
        </p:blipFill>
        <p:spPr>
          <a:xfrm rot="17478322">
            <a:off x="6650523" y="4256070"/>
            <a:ext cx="321966" cy="702017"/>
          </a:xfrm>
          <a:prstGeom prst="rect">
            <a:avLst/>
          </a:prstGeom>
        </p:spPr>
      </p:pic>
      <p:pic>
        <p:nvPicPr>
          <p:cNvPr id="49" name="Picture 48">
            <a:extLst>
              <a:ext uri="{FF2B5EF4-FFF2-40B4-BE49-F238E27FC236}">
                <a16:creationId xmlns:a16="http://schemas.microsoft.com/office/drawing/2014/main" id="{4023937C-0BB3-4049-89F8-AE219CA57114}"/>
              </a:ext>
            </a:extLst>
          </p:cNvPr>
          <p:cNvPicPr>
            <a:picLocks noChangeAspect="1"/>
          </p:cNvPicPr>
          <p:nvPr/>
        </p:nvPicPr>
        <p:blipFill>
          <a:blip r:embed="rId10">
            <a:duotone>
              <a:schemeClr val="accent1">
                <a:shade val="45000"/>
                <a:satMod val="135000"/>
              </a:schemeClr>
              <a:prstClr val="white"/>
            </a:duotone>
          </a:blip>
          <a:stretch>
            <a:fillRect/>
          </a:stretch>
        </p:blipFill>
        <p:spPr>
          <a:xfrm rot="10264841">
            <a:off x="4675277" y="3292328"/>
            <a:ext cx="611609" cy="567437"/>
          </a:xfrm>
          <a:prstGeom prst="rect">
            <a:avLst/>
          </a:prstGeom>
        </p:spPr>
      </p:pic>
      <p:pic>
        <p:nvPicPr>
          <p:cNvPr id="50" name="Picture 49">
            <a:extLst>
              <a:ext uri="{FF2B5EF4-FFF2-40B4-BE49-F238E27FC236}">
                <a16:creationId xmlns:a16="http://schemas.microsoft.com/office/drawing/2014/main" id="{A56D6841-B1F4-4343-9662-0542145FBED3}"/>
              </a:ext>
            </a:extLst>
          </p:cNvPr>
          <p:cNvPicPr>
            <a:picLocks noChangeAspect="1"/>
          </p:cNvPicPr>
          <p:nvPr/>
        </p:nvPicPr>
        <p:blipFill rotWithShape="1">
          <a:blip r:embed="rId11">
            <a:duotone>
              <a:schemeClr val="accent1">
                <a:shade val="45000"/>
                <a:satMod val="135000"/>
              </a:schemeClr>
              <a:prstClr val="white"/>
            </a:duotone>
          </a:blip>
          <a:srcRect l="1027" t="4382" b="1"/>
          <a:stretch/>
        </p:blipFill>
        <p:spPr>
          <a:xfrm rot="15636496">
            <a:off x="6533619" y="2241041"/>
            <a:ext cx="478510" cy="520079"/>
          </a:xfrm>
          <a:prstGeom prst="rect">
            <a:avLst/>
          </a:prstGeom>
        </p:spPr>
      </p:pic>
      <p:sp>
        <p:nvSpPr>
          <p:cNvPr id="52" name="Punched Tape 51">
            <a:extLst>
              <a:ext uri="{FF2B5EF4-FFF2-40B4-BE49-F238E27FC236}">
                <a16:creationId xmlns:a16="http://schemas.microsoft.com/office/drawing/2014/main" id="{5A679547-E334-8F4F-A3C9-9F9F7B5B2909}"/>
              </a:ext>
            </a:extLst>
          </p:cNvPr>
          <p:cNvSpPr/>
          <p:nvPr/>
        </p:nvSpPr>
        <p:spPr>
          <a:xfrm>
            <a:off x="591780" y="5531989"/>
            <a:ext cx="206856" cy="186021"/>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Tree>
    <p:extLst>
      <p:ext uri="{BB962C8B-B14F-4D97-AF65-F5344CB8AC3E}">
        <p14:creationId xmlns:p14="http://schemas.microsoft.com/office/powerpoint/2010/main" val="398532091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669161"/>
            <a:ext cx="2678667"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38F29BB-9A2B-E349-AA21-C1FFD2BA5CB9}"/>
              </a:ext>
            </a:extLst>
          </p:cNvPr>
          <p:cNvSpPr txBox="1"/>
          <p:nvPr/>
        </p:nvSpPr>
        <p:spPr>
          <a:xfrm>
            <a:off x="-1607010" y="159090"/>
            <a:ext cx="720145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Location Features:</a:t>
            </a:r>
          </a:p>
        </p:txBody>
      </p:sp>
      <p:graphicFrame>
        <p:nvGraphicFramePr>
          <p:cNvPr id="4" name="Table 3">
            <a:extLst>
              <a:ext uri="{FF2B5EF4-FFF2-40B4-BE49-F238E27FC236}">
                <a16:creationId xmlns:a16="http://schemas.microsoft.com/office/drawing/2014/main" id="{C48788B7-F03F-B943-92C1-C234DEAD05E0}"/>
              </a:ext>
            </a:extLst>
          </p:cNvPr>
          <p:cNvGraphicFramePr>
            <a:graphicFrameLocks noGrp="1"/>
          </p:cNvGraphicFramePr>
          <p:nvPr>
            <p:extLst>
              <p:ext uri="{D42A27DB-BD31-4B8C-83A1-F6EECF244321}">
                <p14:modId xmlns:p14="http://schemas.microsoft.com/office/powerpoint/2010/main" val="3955350560"/>
              </p:ext>
            </p:extLst>
          </p:nvPr>
        </p:nvGraphicFramePr>
        <p:xfrm>
          <a:off x="4779841" y="1517278"/>
          <a:ext cx="6697016" cy="4140708"/>
        </p:xfrm>
        <a:graphic>
          <a:graphicData uri="http://schemas.openxmlformats.org/drawingml/2006/table">
            <a:tbl>
              <a:tblPr firstRow="1" bandRow="1">
                <a:tableStyleId>{BC89EF96-8CEA-46FF-86C4-4CE0E7609802}</a:tableStyleId>
              </a:tblPr>
              <a:tblGrid>
                <a:gridCol w="1674254">
                  <a:extLst>
                    <a:ext uri="{9D8B030D-6E8A-4147-A177-3AD203B41FA5}">
                      <a16:colId xmlns:a16="http://schemas.microsoft.com/office/drawing/2014/main" val="581971594"/>
                    </a:ext>
                  </a:extLst>
                </a:gridCol>
                <a:gridCol w="1674254">
                  <a:extLst>
                    <a:ext uri="{9D8B030D-6E8A-4147-A177-3AD203B41FA5}">
                      <a16:colId xmlns:a16="http://schemas.microsoft.com/office/drawing/2014/main" val="86616150"/>
                    </a:ext>
                  </a:extLst>
                </a:gridCol>
                <a:gridCol w="1674254">
                  <a:extLst>
                    <a:ext uri="{9D8B030D-6E8A-4147-A177-3AD203B41FA5}">
                      <a16:colId xmlns:a16="http://schemas.microsoft.com/office/drawing/2014/main" val="2344412400"/>
                    </a:ext>
                  </a:extLst>
                </a:gridCol>
                <a:gridCol w="1674254">
                  <a:extLst>
                    <a:ext uri="{9D8B030D-6E8A-4147-A177-3AD203B41FA5}">
                      <a16:colId xmlns:a16="http://schemas.microsoft.com/office/drawing/2014/main" val="2464050707"/>
                    </a:ext>
                  </a:extLst>
                </a:gridCol>
              </a:tblGrid>
              <a:tr h="303657">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Feature Name</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Description</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 Type</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Most Frequent Value or/Mean</a:t>
                      </a:r>
                    </a:p>
                  </a:txBody>
                  <a:tcPr/>
                </a:tc>
                <a:extLst>
                  <a:ext uri="{0D108BD9-81ED-4DB2-BD59-A6C34878D82A}">
                    <a16:rowId xmlns:a16="http://schemas.microsoft.com/office/drawing/2014/main" val="2153812664"/>
                  </a:ext>
                </a:extLst>
              </a:tr>
              <a:tr h="303657">
                <a:tc>
                  <a:txBody>
                    <a:bodyPr/>
                    <a:lstStyle/>
                    <a:p>
                      <a:r>
                        <a:rPr lang="en-US" sz="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country_txt</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Country</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India</a:t>
                      </a:r>
                    </a:p>
                  </a:txBody>
                  <a:tcPr/>
                </a:tc>
                <a:extLst>
                  <a:ext uri="{0D108BD9-81ED-4DB2-BD59-A6C34878D82A}">
                    <a16:rowId xmlns:a16="http://schemas.microsoft.com/office/drawing/2014/main" val="2285390404"/>
                  </a:ext>
                </a:extLst>
              </a:tr>
              <a:tr h="303657">
                <a:tc>
                  <a:txBody>
                    <a:bodyPr/>
                    <a:lstStyle/>
                    <a:p>
                      <a:r>
                        <a:rPr lang="en-US" sz="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region_txt</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Region</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South Asia</a:t>
                      </a:r>
                    </a:p>
                  </a:txBody>
                  <a:tcPr/>
                </a:tc>
                <a:extLst>
                  <a:ext uri="{0D108BD9-81ED-4DB2-BD59-A6C34878D82A}">
                    <a16:rowId xmlns:a16="http://schemas.microsoft.com/office/drawing/2014/main" val="1628979386"/>
                  </a:ext>
                </a:extLst>
              </a:tr>
              <a:tr h="303657">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city</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City</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Unknown</a:t>
                      </a:r>
                    </a:p>
                  </a:txBody>
                  <a:tcPr/>
                </a:tc>
                <a:extLst>
                  <a:ext uri="{0D108BD9-81ED-4DB2-BD59-A6C34878D82A}">
                    <a16:rowId xmlns:a16="http://schemas.microsoft.com/office/drawing/2014/main" val="4036536158"/>
                  </a:ext>
                </a:extLst>
              </a:tr>
              <a:tr h="212121">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target_1txt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Broad target description.</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Private Citizens and Property</a:t>
                      </a:r>
                    </a:p>
                  </a:txBody>
                  <a:tcPr/>
                </a:tc>
                <a:extLst>
                  <a:ext uri="{0D108BD9-81ED-4DB2-BD59-A6C34878D82A}">
                    <a16:rowId xmlns:a16="http://schemas.microsoft.com/office/drawing/2014/main" val="1630403752"/>
                  </a:ext>
                </a:extLst>
              </a:tr>
              <a:tr h="303657">
                <a:tc>
                  <a:txBody>
                    <a:bodyPr/>
                    <a:lstStyle/>
                    <a:p>
                      <a:r>
                        <a:rPr lang="en-US" sz="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sub_targettxt</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More detailed target info.</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Police Security Forces/Officers</a:t>
                      </a:r>
                    </a:p>
                  </a:txBody>
                  <a:tcPr/>
                </a:tc>
                <a:extLst>
                  <a:ext uri="{0D108BD9-81ED-4DB2-BD59-A6C34878D82A}">
                    <a16:rowId xmlns:a16="http://schemas.microsoft.com/office/drawing/2014/main" val="1676966809"/>
                  </a:ext>
                </a:extLst>
              </a:tr>
              <a:tr h="303657">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corp1</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Identification of targeted corporation (if applicable).</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‘Not Applicable’</a:t>
                      </a:r>
                    </a:p>
                  </a:txBody>
                  <a:tcPr/>
                </a:tc>
                <a:extLst>
                  <a:ext uri="{0D108BD9-81ED-4DB2-BD59-A6C34878D82A}">
                    <a16:rowId xmlns:a16="http://schemas.microsoft.com/office/drawing/2014/main" val="3002713598"/>
                  </a:ext>
                </a:extLst>
              </a:tr>
              <a:tr h="303657">
                <a:tc>
                  <a:txBody>
                    <a:bodyPr/>
                    <a:lstStyle/>
                    <a:p>
                      <a:r>
                        <a:rPr lang="en-US" sz="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specific_target</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 target info (if applicable).</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Civilians</a:t>
                      </a:r>
                    </a:p>
                  </a:txBody>
                  <a:tcPr/>
                </a:tc>
                <a:extLst>
                  <a:ext uri="{0D108BD9-81ED-4DB2-BD59-A6C34878D82A}">
                    <a16:rowId xmlns:a16="http://schemas.microsoft.com/office/drawing/2014/main" val="2724549234"/>
                  </a:ext>
                </a:extLst>
              </a:tr>
              <a:tr h="303657">
                <a:tc>
                  <a:txBody>
                    <a:bodyPr/>
                    <a:lstStyle/>
                    <a:p>
                      <a:r>
                        <a:rPr lang="en-US" sz="12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victim_nationalitytxt</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Victim nationality.</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India</a:t>
                      </a:r>
                    </a:p>
                  </a:txBody>
                  <a:tcPr/>
                </a:tc>
                <a:extLst>
                  <a:ext uri="{0D108BD9-81ED-4DB2-BD59-A6C34878D82A}">
                    <a16:rowId xmlns:a16="http://schemas.microsoft.com/office/drawing/2014/main" val="1392507657"/>
                  </a:ext>
                </a:extLst>
              </a:tr>
              <a:tr h="303657">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property</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Was there property damage?</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a:t>
                      </a:r>
                    </a:p>
                  </a:txBody>
                  <a:tcPr/>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-.937</a:t>
                      </a:r>
                    </a:p>
                  </a:txBody>
                  <a:tcPr/>
                </a:tc>
                <a:extLst>
                  <a:ext uri="{0D108BD9-81ED-4DB2-BD59-A6C34878D82A}">
                    <a16:rowId xmlns:a16="http://schemas.microsoft.com/office/drawing/2014/main" val="2264029256"/>
                  </a:ext>
                </a:extLst>
              </a:tr>
            </a:tbl>
          </a:graphicData>
        </a:graphic>
      </p:graphicFrame>
      <p:sp>
        <p:nvSpPr>
          <p:cNvPr id="6" name="TextBox 5">
            <a:extLst>
              <a:ext uri="{FF2B5EF4-FFF2-40B4-BE49-F238E27FC236}">
                <a16:creationId xmlns:a16="http://schemas.microsoft.com/office/drawing/2014/main" id="{408D0061-1416-B64B-895E-0396FC71B735}"/>
              </a:ext>
            </a:extLst>
          </p:cNvPr>
          <p:cNvSpPr txBox="1"/>
          <p:nvPr/>
        </p:nvSpPr>
        <p:spPr>
          <a:xfrm>
            <a:off x="6297769" y="321972"/>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7" name="TextBox 6">
            <a:extLst>
              <a:ext uri="{FF2B5EF4-FFF2-40B4-BE49-F238E27FC236}">
                <a16:creationId xmlns:a16="http://schemas.microsoft.com/office/drawing/2014/main" id="{6E3B7275-F19D-3B42-9663-E7B00244B538}"/>
              </a:ext>
            </a:extLst>
          </p:cNvPr>
          <p:cNvSpPr txBox="1"/>
          <p:nvPr/>
        </p:nvSpPr>
        <p:spPr>
          <a:xfrm>
            <a:off x="952882" y="1431286"/>
            <a:ext cx="2863220" cy="584775"/>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What characterizes a </a:t>
            </a:r>
          </a:p>
          <a:p>
            <a:pPr algn="ctr"/>
            <a:r>
              <a:rPr lang="en-US" sz="1600" dirty="0">
                <a:ln w="3175" cap="flat" cmpd="sng">
                  <a:noFill/>
                </a:ln>
                <a:solidFill>
                  <a:schemeClr val="accent1">
                    <a:lumMod val="50000"/>
                    <a:alpha val="71000"/>
                  </a:schemeClr>
                </a:solidFill>
                <a:effectLst>
                  <a:outerShdw blurRad="50800" dist="38100" dir="8100000" sx="98000" sy="98000" algn="tr" rotWithShape="0">
                    <a:schemeClr val="accent6">
                      <a:lumMod val="60000"/>
                      <a:lumOff val="40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successful cyber attack?</a:t>
            </a:r>
          </a:p>
        </p:txBody>
      </p:sp>
      <p:pic>
        <p:nvPicPr>
          <p:cNvPr id="8" name="Picture 7">
            <a:extLst>
              <a:ext uri="{FF2B5EF4-FFF2-40B4-BE49-F238E27FC236}">
                <a16:creationId xmlns:a16="http://schemas.microsoft.com/office/drawing/2014/main" id="{7390B305-F8B5-5D45-B6EF-84EA4FA3CC32}"/>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21302203">
            <a:off x="527140" y="1557901"/>
            <a:ext cx="410021" cy="381191"/>
          </a:xfrm>
          <a:prstGeom prst="rect">
            <a:avLst/>
          </a:prstGeom>
        </p:spPr>
      </p:pic>
      <p:sp>
        <p:nvSpPr>
          <p:cNvPr id="9" name="Freeform 8">
            <a:extLst>
              <a:ext uri="{FF2B5EF4-FFF2-40B4-BE49-F238E27FC236}">
                <a16:creationId xmlns:a16="http://schemas.microsoft.com/office/drawing/2014/main" id="{4C1B2D26-F981-4B42-B6FA-6E0DA61B5767}"/>
              </a:ext>
            </a:extLst>
          </p:cNvPr>
          <p:cNvSpPr/>
          <p:nvPr/>
        </p:nvSpPr>
        <p:spPr>
          <a:xfrm>
            <a:off x="511418" y="2349252"/>
            <a:ext cx="3730508" cy="3983453"/>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100" i="1" u="sng"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What is our output feature?</a:t>
            </a:r>
          </a:p>
          <a:p>
            <a:pPr marL="0" lvl="0" indent="0" algn="l" defTabSz="444500">
              <a:lnSpc>
                <a:spcPct val="120000"/>
              </a:lnSpc>
              <a:spcBef>
                <a:spcPct val="0"/>
              </a:spcBef>
              <a:spcAft>
                <a:spcPct val="35000"/>
              </a:spcAft>
              <a:buNone/>
            </a:pPr>
            <a:r>
              <a:rPr lang="en-US" sz="11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Our output feature will be the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success</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column.  In other words, this will be the information we are trying to predict.  Given that we are building models to try and predict this information, we will use this column to compare our model predictions to some actual results and ascertain its accuracy before applying it to newer information (where we do not have information on the attack’s success yet).</a:t>
            </a:r>
          </a:p>
          <a:p>
            <a:pPr marL="0" lvl="0" indent="0" algn="l" defTabSz="444500">
              <a:lnSpc>
                <a:spcPct val="120000"/>
              </a:lnSpc>
              <a:spcBef>
                <a:spcPct val="0"/>
              </a:spcBef>
              <a:spcAft>
                <a:spcPct val="35000"/>
              </a:spcAft>
              <a:buNone/>
            </a:pPr>
            <a:endPar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algn="l" defTabSz="444500">
              <a:lnSpc>
                <a:spcPct val="120000"/>
              </a:lnSpc>
              <a:spcBef>
                <a:spcPct val="0"/>
              </a:spcBef>
              <a:spcAft>
                <a:spcPct val="35000"/>
              </a:spcAft>
              <a:buNone/>
            </a:pPr>
            <a:r>
              <a:rPr lang="en-US" sz="1000" i="1" u="sng"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Other features:</a:t>
            </a:r>
            <a:endPar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algn="l" defTabSz="444500">
              <a:lnSpc>
                <a:spcPct val="120000"/>
              </a:lnSpc>
              <a:spcBef>
                <a:spcPct val="0"/>
              </a:spcBef>
              <a:spcAft>
                <a:spcPct val="35000"/>
              </a:spcAft>
              <a:buNone/>
            </a:pP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data-set consists of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numerous</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features.  In order to stay within the time-frame of this project, we will limit our analysis to some of the more prominent and easily recognized/comprehensible features.</a:t>
            </a:r>
          </a:p>
          <a:p>
            <a:pPr marL="0" lvl="0" indent="0" algn="l" defTabSz="444500">
              <a:lnSpc>
                <a:spcPct val="120000"/>
              </a:lnSpc>
              <a:spcBef>
                <a:spcPct val="0"/>
              </a:spcBef>
              <a:spcAft>
                <a:spcPct val="35000"/>
              </a:spcAft>
              <a:buNone/>
            </a:pP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This selection of features could lend itself to bias and should not be considered definitive.  The use of Select K-Best and PCA algorithms below will aim to reduce some of this bias.</a:t>
            </a:r>
            <a:endPar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algn="l" defTabSz="444500">
              <a:lnSpc>
                <a:spcPct val="120000"/>
              </a:lnSpc>
              <a:spcBef>
                <a:spcPct val="0"/>
              </a:spcBef>
              <a:spcAft>
                <a:spcPct val="35000"/>
              </a:spcAft>
              <a:buNone/>
            </a:pPr>
            <a:endPar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algn="l" defTabSz="444500">
              <a:lnSpc>
                <a:spcPct val="120000"/>
              </a:lnSpc>
              <a:spcBef>
                <a:spcPct val="0"/>
              </a:spcBef>
              <a:spcAft>
                <a:spcPct val="35000"/>
              </a:spcAft>
              <a:buNone/>
            </a:pP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t>
            </a:r>
            <a:endParaRPr lang="en-US" sz="11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Tree>
    <p:extLst>
      <p:ext uri="{BB962C8B-B14F-4D97-AF65-F5344CB8AC3E}">
        <p14:creationId xmlns:p14="http://schemas.microsoft.com/office/powerpoint/2010/main" val="393586031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696564"/>
            <a:ext cx="2627290"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38F29BB-9A2B-E349-AA21-C1FFD2BA5CB9}"/>
              </a:ext>
            </a:extLst>
          </p:cNvPr>
          <p:cNvSpPr txBox="1"/>
          <p:nvPr/>
        </p:nvSpPr>
        <p:spPr>
          <a:xfrm>
            <a:off x="-1697162" y="151354"/>
            <a:ext cx="720145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Attack Features:</a:t>
            </a:r>
          </a:p>
        </p:txBody>
      </p:sp>
      <p:graphicFrame>
        <p:nvGraphicFramePr>
          <p:cNvPr id="5" name="Table 4">
            <a:extLst>
              <a:ext uri="{FF2B5EF4-FFF2-40B4-BE49-F238E27FC236}">
                <a16:creationId xmlns:a16="http://schemas.microsoft.com/office/drawing/2014/main" id="{7909B605-818D-BA4C-A8A6-737D68711C46}"/>
              </a:ext>
            </a:extLst>
          </p:cNvPr>
          <p:cNvGraphicFramePr>
            <a:graphicFrameLocks noGrp="1"/>
          </p:cNvGraphicFramePr>
          <p:nvPr>
            <p:extLst>
              <p:ext uri="{D42A27DB-BD31-4B8C-83A1-F6EECF244321}">
                <p14:modId xmlns:p14="http://schemas.microsoft.com/office/powerpoint/2010/main" val="750713022"/>
              </p:ext>
            </p:extLst>
          </p:nvPr>
        </p:nvGraphicFramePr>
        <p:xfrm>
          <a:off x="384199" y="1012789"/>
          <a:ext cx="8531201" cy="5544390"/>
        </p:xfrm>
        <a:graphic>
          <a:graphicData uri="http://schemas.openxmlformats.org/drawingml/2006/table">
            <a:tbl>
              <a:tblPr firstRow="1" bandRow="1">
                <a:tableStyleId>{BC89EF96-8CEA-46FF-86C4-4CE0E7609802}</a:tableStyleId>
              </a:tblPr>
              <a:tblGrid>
                <a:gridCol w="1634865">
                  <a:extLst>
                    <a:ext uri="{9D8B030D-6E8A-4147-A177-3AD203B41FA5}">
                      <a16:colId xmlns:a16="http://schemas.microsoft.com/office/drawing/2014/main" val="428232941"/>
                    </a:ext>
                  </a:extLst>
                </a:gridCol>
                <a:gridCol w="3633138">
                  <a:extLst>
                    <a:ext uri="{9D8B030D-6E8A-4147-A177-3AD203B41FA5}">
                      <a16:colId xmlns:a16="http://schemas.microsoft.com/office/drawing/2014/main" val="2698552986"/>
                    </a:ext>
                  </a:extLst>
                </a:gridCol>
                <a:gridCol w="1403736">
                  <a:extLst>
                    <a:ext uri="{9D8B030D-6E8A-4147-A177-3AD203B41FA5}">
                      <a16:colId xmlns:a16="http://schemas.microsoft.com/office/drawing/2014/main" val="2333844083"/>
                    </a:ext>
                  </a:extLst>
                </a:gridCol>
                <a:gridCol w="1859462">
                  <a:extLst>
                    <a:ext uri="{9D8B030D-6E8A-4147-A177-3AD203B41FA5}">
                      <a16:colId xmlns:a16="http://schemas.microsoft.com/office/drawing/2014/main" val="487445435"/>
                    </a:ext>
                  </a:extLst>
                </a:gridCol>
              </a:tblGrid>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Feature Names</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Description</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 Type</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Most Frequent Value/Mean</a:t>
                      </a:r>
                    </a:p>
                  </a:txBody>
                  <a:tcPr marL="87176" marR="87176" marT="43589" marB="43589"/>
                </a:tc>
                <a:extLst>
                  <a:ext uri="{0D108BD9-81ED-4DB2-BD59-A6C34878D82A}">
                    <a16:rowId xmlns:a16="http://schemas.microsoft.com/office/drawing/2014/main" val="72610159"/>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crit1</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“Political, Economic, Religious or Social Goal?”</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.988</a:t>
                      </a:r>
                    </a:p>
                  </a:txBody>
                  <a:tcPr marL="87176" marR="87176" marT="43589" marB="43589"/>
                </a:tc>
                <a:extLst>
                  <a:ext uri="{0D108BD9-81ED-4DB2-BD59-A6C34878D82A}">
                    <a16:rowId xmlns:a16="http://schemas.microsoft.com/office/drawing/2014/main" val="4284294655"/>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crit2</a:t>
                      </a:r>
                    </a:p>
                  </a:txBody>
                  <a:tcPr marL="87176" marR="87176" marT="43589" marB="435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cap="none" baseline="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“Intention to coerce, intimidate or publicize to larger audience(s)?”</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.987</a:t>
                      </a:r>
                    </a:p>
                  </a:txBody>
                  <a:tcPr marL="87176" marR="87176" marT="43589" marB="43589"/>
                </a:tc>
                <a:extLst>
                  <a:ext uri="{0D108BD9-81ED-4DB2-BD59-A6C34878D82A}">
                    <a16:rowId xmlns:a16="http://schemas.microsoft.com/office/drawing/2014/main" val="3718967989"/>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crit3</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“Outside international humanitarian law?”</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.948</a:t>
                      </a:r>
                    </a:p>
                  </a:txBody>
                  <a:tcPr marL="87176" marR="87176" marT="43589" marB="43589"/>
                </a:tc>
                <a:extLst>
                  <a:ext uri="{0D108BD9-81ED-4DB2-BD59-A6C34878D82A}">
                    <a16:rowId xmlns:a16="http://schemas.microsoft.com/office/drawing/2014/main" val="420799223"/>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doubt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 there doubt regarding classifying the attack as terrorism?</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Float64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-.047</a:t>
                      </a:r>
                    </a:p>
                  </a:txBody>
                  <a:tcPr marL="87176" marR="87176" marT="43589" marB="43589"/>
                </a:tc>
                <a:extLst>
                  <a:ext uri="{0D108BD9-81ED-4DB2-BD59-A6C34878D82A}">
                    <a16:rowId xmlns:a16="http://schemas.microsoft.com/office/drawing/2014/main" val="826371967"/>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suicide</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Was the attack a suicide attack?</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.040</a:t>
                      </a:r>
                    </a:p>
                  </a:txBody>
                  <a:tcPr marL="87176" marR="87176" marT="43589" marB="43589"/>
                </a:tc>
                <a:extLst>
                  <a:ext uri="{0D108BD9-81ED-4DB2-BD59-A6C34878D82A}">
                    <a16:rowId xmlns:a16="http://schemas.microsoft.com/office/drawing/2014/main" val="2170343299"/>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attack_1txt</a:t>
                      </a: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Means of attack.</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Bombing/Explosion</a:t>
                      </a:r>
                    </a:p>
                  </a:txBody>
                  <a:tcPr marL="87176" marR="87176" marT="43589" marB="43589"/>
                </a:tc>
                <a:extLst>
                  <a:ext uri="{0D108BD9-81ED-4DB2-BD59-A6C34878D82A}">
                    <a16:rowId xmlns:a16="http://schemas.microsoft.com/office/drawing/2014/main" val="280450690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group_name</a:t>
                      </a:r>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Name of perpetrating terrorist group.</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Unknown</a:t>
                      </a:r>
                    </a:p>
                  </a:txBody>
                  <a:tcPr marL="87176" marR="87176" marT="43589" marB="43589"/>
                </a:tc>
                <a:extLst>
                  <a:ext uri="{0D108BD9-81ED-4DB2-BD59-A6C34878D82A}">
                    <a16:rowId xmlns:a16="http://schemas.microsoft.com/office/drawing/2014/main" val="258657467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group_attrib_certainty</a:t>
                      </a:r>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 group-attribution dubious?</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Float64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.190</a:t>
                      </a:r>
                    </a:p>
                  </a:txBody>
                  <a:tcPr marL="87176" marR="87176" marT="43589" marB="43589"/>
                </a:tc>
                <a:extLst>
                  <a:ext uri="{0D108BD9-81ED-4DB2-BD59-A6C34878D82A}">
                    <a16:rowId xmlns:a16="http://schemas.microsoft.com/office/drawing/2014/main" val="3105909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unaffil_individ</a:t>
                      </a:r>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Was perpetrator identified by name and acting as an individual?</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.005</a:t>
                      </a:r>
                    </a:p>
                  </a:txBody>
                  <a:tcPr marL="87176" marR="87176" marT="43589" marB="43589"/>
                </a:tc>
                <a:extLst>
                  <a:ext uri="{0D108BD9-81ED-4DB2-BD59-A6C34878D82A}">
                    <a16:rowId xmlns:a16="http://schemas.microsoft.com/office/drawing/2014/main" val="112095602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weapon_txt</a:t>
                      </a:r>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Type of weapon.</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Explosives</a:t>
                      </a:r>
                    </a:p>
                  </a:txBody>
                  <a:tcPr marL="87176" marR="87176" marT="43589" marB="43589"/>
                </a:tc>
                <a:extLst>
                  <a:ext uri="{0D108BD9-81ED-4DB2-BD59-A6C34878D82A}">
                    <a16:rowId xmlns:a16="http://schemas.microsoft.com/office/drawing/2014/main" val="101843601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sub_weapontxt</a:t>
                      </a:r>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endPar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More detailed weapon info.</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Unknown Gun Type</a:t>
                      </a:r>
                    </a:p>
                  </a:txBody>
                  <a:tcPr marL="87176" marR="87176" marT="43589" marB="43589"/>
                </a:tc>
                <a:extLst>
                  <a:ext uri="{0D108BD9-81ED-4DB2-BD59-A6C34878D82A}">
                    <a16:rowId xmlns:a16="http://schemas.microsoft.com/office/drawing/2014/main" val="728513492"/>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motive</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Motive of attack</a:t>
                      </a:r>
                    </a:p>
                  </a:txBody>
                  <a:tcPr marL="87176" marR="87176" marT="43589" marB="43589"/>
                </a:tc>
                <a:tc>
                  <a:txBody>
                    <a:bodyPr/>
                    <a:lstStyle/>
                    <a:p>
                      <a:endParaRPr lang="en-US" sz="120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n/a</a:t>
                      </a:r>
                    </a:p>
                  </a:txBody>
                  <a:tcPr marL="87176" marR="87176" marT="43589" marB="43589"/>
                </a:tc>
                <a:extLst>
                  <a:ext uri="{0D108BD9-81ED-4DB2-BD59-A6C34878D82A}">
                    <a16:rowId xmlns:a16="http://schemas.microsoft.com/office/drawing/2014/main" val="2683754305"/>
                  </a:ext>
                </a:extLst>
              </a:tr>
              <a:tr h="0">
                <a:tc>
                  <a:txBody>
                    <a:bodyPr/>
                    <a:lstStyle/>
                    <a:p>
                      <a:r>
                        <a:rPr lang="en-US" sz="11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summary</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Synopsis of attack.</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Object</a:t>
                      </a:r>
                    </a:p>
                  </a:txBody>
                  <a:tcPr marL="87176" marR="87176" marT="43589" marB="43589"/>
                </a:tc>
                <a:tc>
                  <a:txBody>
                    <a:bodyPr/>
                    <a:lstStyle/>
                    <a:p>
                      <a:r>
                        <a:rPr lang="en-US" sz="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n/a</a:t>
                      </a:r>
                    </a:p>
                  </a:txBody>
                  <a:tcPr marL="87176" marR="87176" marT="43589" marB="43589"/>
                </a:tc>
                <a:extLst>
                  <a:ext uri="{0D108BD9-81ED-4DB2-BD59-A6C34878D82A}">
                    <a16:rowId xmlns:a16="http://schemas.microsoft.com/office/drawing/2014/main" val="3068258232"/>
                  </a:ext>
                </a:extLst>
              </a:tr>
              <a:tr h="0">
                <a:tc>
                  <a:txBody>
                    <a:bodyPr/>
                    <a:lstStyle/>
                    <a:p>
                      <a:r>
                        <a:rPr lang="en-US" sz="11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success</a:t>
                      </a:r>
                    </a:p>
                  </a:txBody>
                  <a:tcPr marL="87176" marR="87176" marT="43589" marB="43589"/>
                </a:tc>
                <a:tc>
                  <a:txBody>
                    <a:bodyPr/>
                    <a:lstStyle/>
                    <a:p>
                      <a:r>
                        <a:rPr lang="en-US" sz="12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Was the attack successful?</a:t>
                      </a:r>
                    </a:p>
                  </a:txBody>
                  <a:tcPr marL="87176" marR="87176" marT="43589" marB="4358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Int64 / </a:t>
                      </a:r>
                      <a:r>
                        <a:rPr lang="en-US" sz="1200" b="1"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Binary</a:t>
                      </a:r>
                      <a:endParaRPr lang="en-US" sz="12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txBody>
                  <a:tcPr marL="87176" marR="87176" marT="43589" marB="43589"/>
                </a:tc>
                <a:tc>
                  <a:txBody>
                    <a:bodyPr/>
                    <a:lstStyle/>
                    <a:p>
                      <a:r>
                        <a:rPr lang="en-US" sz="1200" b="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.904</a:t>
                      </a:r>
                    </a:p>
                  </a:txBody>
                  <a:tcPr marL="87176" marR="87176" marT="43589" marB="43589"/>
                </a:tc>
                <a:extLst>
                  <a:ext uri="{0D108BD9-81ED-4DB2-BD59-A6C34878D82A}">
                    <a16:rowId xmlns:a16="http://schemas.microsoft.com/office/drawing/2014/main" val="735799032"/>
                  </a:ext>
                </a:extLst>
              </a:tr>
            </a:tbl>
          </a:graphicData>
        </a:graphic>
      </p:graphicFrame>
      <p:sp>
        <p:nvSpPr>
          <p:cNvPr id="6" name="TextBox 5">
            <a:extLst>
              <a:ext uri="{FF2B5EF4-FFF2-40B4-BE49-F238E27FC236}">
                <a16:creationId xmlns:a16="http://schemas.microsoft.com/office/drawing/2014/main" id="{408D0061-1416-B64B-895E-0396FC71B735}"/>
              </a:ext>
            </a:extLst>
          </p:cNvPr>
          <p:cNvSpPr txBox="1"/>
          <p:nvPr/>
        </p:nvSpPr>
        <p:spPr>
          <a:xfrm>
            <a:off x="6297769" y="321972"/>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2" name="TextBox 1">
            <a:extLst>
              <a:ext uri="{FF2B5EF4-FFF2-40B4-BE49-F238E27FC236}">
                <a16:creationId xmlns:a16="http://schemas.microsoft.com/office/drawing/2014/main" id="{98396A61-DF55-154C-8385-14064E399905}"/>
              </a:ext>
            </a:extLst>
          </p:cNvPr>
          <p:cNvSpPr txBox="1"/>
          <p:nvPr/>
        </p:nvSpPr>
        <p:spPr>
          <a:xfrm>
            <a:off x="8318090" y="661711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7" name="Freeform 6">
            <a:extLst>
              <a:ext uri="{FF2B5EF4-FFF2-40B4-BE49-F238E27FC236}">
                <a16:creationId xmlns:a16="http://schemas.microsoft.com/office/drawing/2014/main" id="{D4D1C962-03E3-5A44-BF05-EB5276D6D920}"/>
              </a:ext>
            </a:extLst>
          </p:cNvPr>
          <p:cNvSpPr/>
          <p:nvPr/>
        </p:nvSpPr>
        <p:spPr>
          <a:xfrm>
            <a:off x="9359154" y="1571524"/>
            <a:ext cx="2194560" cy="3297368"/>
          </a:xfrm>
          <a:custGeom>
            <a:avLst/>
            <a:gdLst>
              <a:gd name="connsiteX0" fmla="*/ 0 w 7132063"/>
              <a:gd name="connsiteY0" fmla="*/ 0 h 1048412"/>
              <a:gd name="connsiteX1" fmla="*/ 7132063 w 7132063"/>
              <a:gd name="connsiteY1" fmla="*/ 0 h 1048412"/>
              <a:gd name="connsiteX2" fmla="*/ 7132063 w 7132063"/>
              <a:gd name="connsiteY2" fmla="*/ 1048412 h 1048412"/>
              <a:gd name="connsiteX3" fmla="*/ 0 w 7132063"/>
              <a:gd name="connsiteY3" fmla="*/ 1048412 h 1048412"/>
              <a:gd name="connsiteX4" fmla="*/ 0 w 7132063"/>
              <a:gd name="connsiteY4" fmla="*/ 0 h 1048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063" h="1048412">
                <a:moveTo>
                  <a:pt x="0" y="0"/>
                </a:moveTo>
                <a:lnTo>
                  <a:pt x="7132063" y="0"/>
                </a:lnTo>
                <a:lnTo>
                  <a:pt x="7132063" y="1048412"/>
                </a:lnTo>
                <a:lnTo>
                  <a:pt x="0" y="1048412"/>
                </a:lnTo>
                <a:lnTo>
                  <a:pt x="0" y="0"/>
                </a:lnTo>
                <a:close/>
              </a:path>
            </a:pathLst>
          </a:custGeom>
          <a:noFill/>
          <a:ln w="12700" cmpd="sng">
            <a:noFill/>
            <a:prstDash val="sysDot"/>
            <a:bevel/>
          </a:ln>
          <a:effectLst>
            <a:softEdge rad="0"/>
          </a:effectLst>
          <a:scene3d>
            <a:camera prst="orthographicFront"/>
            <a:lightRig rig="flat" dir="t"/>
          </a:scene3d>
          <a:sp3d prstMaterial="plastic">
            <a:bevelT w="120900" h="88900"/>
            <a:bevelB w="88900" h="31750" prst="angle"/>
          </a:sp3d>
        </p:spPr>
        <p:style>
          <a:lnRef idx="0">
            <a:scrgbClr r="0" g="0" b="0"/>
          </a:lnRef>
          <a:fillRef idx="3">
            <a:scrgbClr r="0" g="0" b="0"/>
          </a:fillRef>
          <a:effectRef idx="2">
            <a:scrgbClr r="0" g="0" b="0"/>
          </a:effectRef>
          <a:fontRef idx="minor">
            <a:schemeClr val="lt1"/>
          </a:fontRef>
        </p:style>
        <p:txBody>
          <a:bodyPr spcFirstLastPara="0" vert="horz" wrap="square" lIns="182880" tIns="25400" rIns="25400" bIns="25400" numCol="1" spcCol="1270" anchor="ctr" anchorCtr="0">
            <a:noAutofit/>
          </a:bodyPr>
          <a:lstStyle/>
          <a:p>
            <a:pPr marL="0" lvl="0" indent="0" algn="l" defTabSz="444500">
              <a:lnSpc>
                <a:spcPct val="120000"/>
              </a:lnSpc>
              <a:spcBef>
                <a:spcPct val="0"/>
              </a:spcBef>
              <a:spcAft>
                <a:spcPct val="35000"/>
              </a:spcAft>
              <a:buNone/>
            </a:pP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Regarding our output feature ‘Success’:</a:t>
            </a:r>
          </a:p>
          <a:p>
            <a:pPr marL="171450" lvl="0" indent="-171450" defTabSz="444500">
              <a:lnSpc>
                <a:spcPct val="120000"/>
              </a:lnSpc>
              <a:spcBef>
                <a:spcPct val="0"/>
              </a:spcBef>
              <a:spcAft>
                <a:spcPct val="35000"/>
              </a:spcAft>
              <a:buFontTx/>
              <a:buChar char="-"/>
            </a:pPr>
            <a:r>
              <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An attack is classified as successful if noticeable consequences occur as a result of the attack.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 26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hlinkClick r:id="rId2"/>
              </a:rPr>
              <a:t>Codebook</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endParaRPr lang="en-US" sz="10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171450" lvl="0" indent="-171450" algn="l" defTabSz="444500">
              <a:lnSpc>
                <a:spcPct val="120000"/>
              </a:lnSpc>
              <a:spcBef>
                <a:spcPct val="0"/>
              </a:spcBef>
              <a:spcAft>
                <a:spcPct val="35000"/>
              </a:spcAft>
              <a:buFontTx/>
              <a:buChar char="-"/>
            </a:pP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“The definition of a successful attack depends on the type of attack. Essentially, the key question is whether or not the attack type took place.” p. 26 </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hlinkClick r:id="rId2"/>
              </a:rPr>
              <a:t>Codebook</a:t>
            </a:r>
            <a:r>
              <a:rPr lang="en-US" sz="1000" i="1"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endParaRPr lang="en-US" sz="1000" i="1" kern="1200" dirty="0">
              <a:solidFill>
                <a:schemeClr val="accent1">
                  <a:lumMod val="50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Tree>
    <p:extLst>
      <p:ext uri="{BB962C8B-B14F-4D97-AF65-F5344CB8AC3E}">
        <p14:creationId xmlns:p14="http://schemas.microsoft.com/office/powerpoint/2010/main" val="40116884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TextBox 60">
            <a:extLst>
              <a:ext uri="{FF2B5EF4-FFF2-40B4-BE49-F238E27FC236}">
                <a16:creationId xmlns:a16="http://schemas.microsoft.com/office/drawing/2014/main" id="{7AB65128-ED2F-9A45-A113-DBDCFA61B9D7}"/>
              </a:ext>
            </a:extLst>
          </p:cNvPr>
          <p:cNvSpPr txBox="1"/>
          <p:nvPr/>
        </p:nvSpPr>
        <p:spPr>
          <a:xfrm>
            <a:off x="-876186" y="206875"/>
            <a:ext cx="4681689"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Workflow</a:t>
            </a:r>
          </a:p>
        </p:txBody>
      </p:sp>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1710047" cy="7623"/>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9439059E-FDAA-7945-813B-23FF3AB5AAD2}"/>
              </a:ext>
            </a:extLst>
          </p:cNvPr>
          <p:cNvSpPr txBox="1"/>
          <p:nvPr/>
        </p:nvSpPr>
        <p:spPr>
          <a:xfrm>
            <a:off x="2268187" y="249382"/>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81" name="Group 80">
            <a:extLst>
              <a:ext uri="{FF2B5EF4-FFF2-40B4-BE49-F238E27FC236}">
                <a16:creationId xmlns:a16="http://schemas.microsoft.com/office/drawing/2014/main" id="{61F4C26F-D757-A948-83B9-91F02386632E}"/>
              </a:ext>
            </a:extLst>
          </p:cNvPr>
          <p:cNvGrpSpPr/>
          <p:nvPr/>
        </p:nvGrpSpPr>
        <p:grpSpPr>
          <a:xfrm>
            <a:off x="1354890" y="873989"/>
            <a:ext cx="9219765" cy="3380109"/>
            <a:chOff x="2221789" y="621874"/>
            <a:chExt cx="9219765" cy="3380109"/>
          </a:xfrm>
        </p:grpSpPr>
        <p:pic>
          <p:nvPicPr>
            <p:cNvPr id="16" name="Picture 15">
              <a:extLst>
                <a:ext uri="{FF2B5EF4-FFF2-40B4-BE49-F238E27FC236}">
                  <a16:creationId xmlns:a16="http://schemas.microsoft.com/office/drawing/2014/main" id="{7F5977DA-E5B6-A549-852A-0BF8E148272D}"/>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2221789" y="3364479"/>
              <a:ext cx="684852" cy="636698"/>
            </a:xfrm>
            <a:prstGeom prst="rect">
              <a:avLst/>
            </a:prstGeom>
            <a:effectLst>
              <a:glow rad="63500">
                <a:schemeClr val="accent6">
                  <a:lumMod val="40000"/>
                  <a:lumOff val="60000"/>
                  <a:alpha val="40000"/>
                </a:schemeClr>
              </a:glow>
            </a:effectLst>
          </p:spPr>
        </p:pic>
        <p:pic>
          <p:nvPicPr>
            <p:cNvPr id="18" name="Picture 17">
              <a:extLst>
                <a:ext uri="{FF2B5EF4-FFF2-40B4-BE49-F238E27FC236}">
                  <a16:creationId xmlns:a16="http://schemas.microsoft.com/office/drawing/2014/main" id="{D4E53E19-E784-5748-B21B-FBCA4F02E859}"/>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3804931" y="3362477"/>
              <a:ext cx="635789" cy="639506"/>
            </a:xfrm>
            <a:prstGeom prst="rect">
              <a:avLst/>
            </a:prstGeom>
            <a:effectLst>
              <a:glow rad="63500">
                <a:schemeClr val="accent6">
                  <a:lumMod val="40000"/>
                  <a:lumOff val="60000"/>
                  <a:alpha val="40000"/>
                </a:schemeClr>
              </a:glow>
            </a:effectLst>
          </p:spPr>
        </p:pic>
        <p:pic>
          <p:nvPicPr>
            <p:cNvPr id="19" name="Picture 18">
              <a:extLst>
                <a:ext uri="{FF2B5EF4-FFF2-40B4-BE49-F238E27FC236}">
                  <a16:creationId xmlns:a16="http://schemas.microsoft.com/office/drawing/2014/main" id="{1DD52FFE-6A22-7145-8EDC-A667C4800A74}"/>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10001706" y="3313977"/>
              <a:ext cx="629397" cy="633077"/>
            </a:xfrm>
            <a:prstGeom prst="rect">
              <a:avLst/>
            </a:prstGeom>
            <a:effectLst>
              <a:glow rad="63500">
                <a:schemeClr val="accent6">
                  <a:lumMod val="40000"/>
                  <a:lumOff val="60000"/>
                  <a:alpha val="40000"/>
                </a:schemeClr>
              </a:glow>
            </a:effectLst>
          </p:spPr>
        </p:pic>
        <p:pic>
          <p:nvPicPr>
            <p:cNvPr id="20" name="Picture 19">
              <a:extLst>
                <a:ext uri="{FF2B5EF4-FFF2-40B4-BE49-F238E27FC236}">
                  <a16:creationId xmlns:a16="http://schemas.microsoft.com/office/drawing/2014/main" id="{AC48CF3A-0CB2-1D42-A7DF-4C0C3BEFF51A}"/>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5449224" y="3363622"/>
              <a:ext cx="656624" cy="638165"/>
            </a:xfrm>
            <a:prstGeom prst="rect">
              <a:avLst/>
            </a:prstGeom>
            <a:noFill/>
            <a:ln>
              <a:noFill/>
            </a:ln>
            <a:effectLst>
              <a:glow rad="63500">
                <a:schemeClr val="accent6">
                  <a:lumMod val="40000"/>
                  <a:lumOff val="60000"/>
                  <a:alpha val="40000"/>
                </a:schemeClr>
              </a:glow>
            </a:effectLst>
          </p:spPr>
        </p:pic>
        <p:pic>
          <p:nvPicPr>
            <p:cNvPr id="21" name="Picture 20">
              <a:extLst>
                <a:ext uri="{FF2B5EF4-FFF2-40B4-BE49-F238E27FC236}">
                  <a16:creationId xmlns:a16="http://schemas.microsoft.com/office/drawing/2014/main" id="{DE4A677B-04E1-514B-9827-DEF5CA34BD8F}"/>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6990371" y="3356931"/>
              <a:ext cx="684852" cy="636698"/>
            </a:xfrm>
            <a:prstGeom prst="rect">
              <a:avLst/>
            </a:prstGeom>
            <a:effectLst>
              <a:glow rad="63500">
                <a:schemeClr val="accent6">
                  <a:lumMod val="40000"/>
                  <a:lumOff val="60000"/>
                  <a:alpha val="40000"/>
                </a:schemeClr>
              </a:glow>
            </a:effectLst>
          </p:spPr>
        </p:pic>
        <p:sp>
          <p:nvSpPr>
            <p:cNvPr id="22" name="TextBox 21">
              <a:extLst>
                <a:ext uri="{FF2B5EF4-FFF2-40B4-BE49-F238E27FC236}">
                  <a16:creationId xmlns:a16="http://schemas.microsoft.com/office/drawing/2014/main" id="{09345D5E-4758-7940-AD97-1BAD0FB7FBC4}"/>
                </a:ext>
              </a:extLst>
            </p:cNvPr>
            <p:cNvSpPr txBox="1"/>
            <p:nvPr/>
          </p:nvSpPr>
          <p:spPr>
            <a:xfrm rot="17977865">
              <a:off x="1521662" y="2065787"/>
              <a:ext cx="3287935" cy="40011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23" name="TextBox 22">
              <a:extLst>
                <a:ext uri="{FF2B5EF4-FFF2-40B4-BE49-F238E27FC236}">
                  <a16:creationId xmlns:a16="http://schemas.microsoft.com/office/drawing/2014/main" id="{C7B4C8C8-E9DB-F841-A277-29FC545ED7C6}"/>
                </a:ext>
              </a:extLst>
            </p:cNvPr>
            <p:cNvSpPr txBox="1"/>
            <p:nvPr/>
          </p:nvSpPr>
          <p:spPr>
            <a:xfrm rot="17977865">
              <a:off x="3168665" y="2077996"/>
              <a:ext cx="3192939" cy="40011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sp>
          <p:nvSpPr>
            <p:cNvPr id="24" name="TextBox 23">
              <a:extLst>
                <a:ext uri="{FF2B5EF4-FFF2-40B4-BE49-F238E27FC236}">
                  <a16:creationId xmlns:a16="http://schemas.microsoft.com/office/drawing/2014/main" id="{808F4A8D-883C-7941-B257-C34E59C81D30}"/>
                </a:ext>
              </a:extLst>
            </p:cNvPr>
            <p:cNvSpPr txBox="1"/>
            <p:nvPr/>
          </p:nvSpPr>
          <p:spPr>
            <a:xfrm rot="17977865">
              <a:off x="5050149" y="2263467"/>
              <a:ext cx="2431294" cy="537882"/>
            </a:xfrm>
            <a:prstGeom prst="rect">
              <a:avLst/>
            </a:prstGeom>
            <a:ln>
              <a:noFill/>
            </a:ln>
          </p:spPr>
          <p:txBody>
            <a:bodyPr vert="horz" wrap="square" lIns="91440" tIns="45720" rIns="91440" bIns="45720" rtlCol="0" anchor="ctr" anchorCtr="1">
              <a:norm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a:t>
              </a:r>
            </a:p>
          </p:txBody>
        </p:sp>
        <p:sp>
          <p:nvSpPr>
            <p:cNvPr id="25" name="TextBox 24">
              <a:extLst>
                <a:ext uri="{FF2B5EF4-FFF2-40B4-BE49-F238E27FC236}">
                  <a16:creationId xmlns:a16="http://schemas.microsoft.com/office/drawing/2014/main" id="{51F28D07-BC89-F742-8A3B-5C06BF5D82D5}"/>
                </a:ext>
              </a:extLst>
            </p:cNvPr>
            <p:cNvSpPr txBox="1"/>
            <p:nvPr/>
          </p:nvSpPr>
          <p:spPr>
            <a:xfrm rot="17977865">
              <a:off x="6352747" y="2095160"/>
              <a:ext cx="3067557" cy="40011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26" name="TextBox 25">
              <a:extLst>
                <a:ext uri="{FF2B5EF4-FFF2-40B4-BE49-F238E27FC236}">
                  <a16:creationId xmlns:a16="http://schemas.microsoft.com/office/drawing/2014/main" id="{08A67F36-1586-5446-9FDC-F36F508A7EBB}"/>
                </a:ext>
              </a:extLst>
            </p:cNvPr>
            <p:cNvSpPr txBox="1"/>
            <p:nvPr/>
          </p:nvSpPr>
          <p:spPr>
            <a:xfrm rot="17977865">
              <a:off x="7977512" y="2080996"/>
              <a:ext cx="3099656" cy="40011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pic>
          <p:nvPicPr>
            <p:cNvPr id="28" name="Picture 27">
              <a:extLst>
                <a:ext uri="{FF2B5EF4-FFF2-40B4-BE49-F238E27FC236}">
                  <a16:creationId xmlns:a16="http://schemas.microsoft.com/office/drawing/2014/main" id="{207D04FB-1662-CE45-A39E-6F913D50D5D0}"/>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10">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8563756" y="3355321"/>
              <a:ext cx="656624" cy="638165"/>
            </a:xfrm>
            <a:prstGeom prst="rect">
              <a:avLst/>
            </a:prstGeom>
            <a:noFill/>
            <a:ln>
              <a:noFill/>
            </a:ln>
            <a:effectLst>
              <a:glow rad="63500">
                <a:schemeClr val="accent6">
                  <a:lumMod val="40000"/>
                  <a:lumOff val="60000"/>
                  <a:alpha val="40000"/>
                </a:schemeClr>
              </a:glow>
            </a:effectLst>
          </p:spPr>
        </p:pic>
        <p:sp>
          <p:nvSpPr>
            <p:cNvPr id="29" name="TextBox 28">
              <a:extLst>
                <a:ext uri="{FF2B5EF4-FFF2-40B4-BE49-F238E27FC236}">
                  <a16:creationId xmlns:a16="http://schemas.microsoft.com/office/drawing/2014/main" id="{F761A673-694E-4549-AB78-B7C613BEE4B7}"/>
                </a:ext>
              </a:extLst>
            </p:cNvPr>
            <p:cNvSpPr txBox="1"/>
            <p:nvPr/>
          </p:nvSpPr>
          <p:spPr>
            <a:xfrm rot="17977865">
              <a:off x="9520924" y="2154557"/>
              <a:ext cx="2759865" cy="40011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0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43" name="Straight Connector 42">
              <a:extLst>
                <a:ext uri="{FF2B5EF4-FFF2-40B4-BE49-F238E27FC236}">
                  <a16:creationId xmlns:a16="http://schemas.microsoft.com/office/drawing/2014/main" id="{A46B7A0D-C8B3-F845-9178-336A772080E2}"/>
                </a:ext>
              </a:extLst>
            </p:cNvPr>
            <p:cNvCxnSpPr>
              <a:cxnSpLocks/>
            </p:cNvCxnSpPr>
            <p:nvPr/>
          </p:nvCxnSpPr>
          <p:spPr>
            <a:xfrm flipV="1">
              <a:off x="10530661" y="1819369"/>
              <a:ext cx="910893" cy="1621422"/>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4" name="Straight Connector 43">
              <a:extLst>
                <a:ext uri="{FF2B5EF4-FFF2-40B4-BE49-F238E27FC236}">
                  <a16:creationId xmlns:a16="http://schemas.microsoft.com/office/drawing/2014/main" id="{3709E435-02FE-BC4C-95B5-CA176D130430}"/>
                </a:ext>
              </a:extLst>
            </p:cNvPr>
            <p:cNvCxnSpPr>
              <a:cxnSpLocks/>
            </p:cNvCxnSpPr>
            <p:nvPr/>
          </p:nvCxnSpPr>
          <p:spPr>
            <a:xfrm flipV="1">
              <a:off x="9070642" y="1543792"/>
              <a:ext cx="1092570" cy="1911319"/>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5" name="Straight Connector 44">
              <a:extLst>
                <a:ext uri="{FF2B5EF4-FFF2-40B4-BE49-F238E27FC236}">
                  <a16:creationId xmlns:a16="http://schemas.microsoft.com/office/drawing/2014/main" id="{4924A64B-5092-6445-8064-D9BD563E0683}"/>
                </a:ext>
              </a:extLst>
            </p:cNvPr>
            <p:cNvCxnSpPr>
              <a:cxnSpLocks/>
            </p:cNvCxnSpPr>
            <p:nvPr/>
          </p:nvCxnSpPr>
          <p:spPr>
            <a:xfrm flipV="1">
              <a:off x="2689580" y="1626919"/>
              <a:ext cx="1049174" cy="1825223"/>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6" name="Straight Connector 45">
              <a:extLst>
                <a:ext uri="{FF2B5EF4-FFF2-40B4-BE49-F238E27FC236}">
                  <a16:creationId xmlns:a16="http://schemas.microsoft.com/office/drawing/2014/main" id="{A94EB924-7BC5-1B47-B877-73DE1F826B80}"/>
                </a:ext>
              </a:extLst>
            </p:cNvPr>
            <p:cNvCxnSpPr>
              <a:cxnSpLocks/>
            </p:cNvCxnSpPr>
            <p:nvPr/>
          </p:nvCxnSpPr>
          <p:spPr>
            <a:xfrm flipV="1">
              <a:off x="4316377" y="1543792"/>
              <a:ext cx="1087015" cy="1939474"/>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7" name="Straight Connector 46">
              <a:extLst>
                <a:ext uri="{FF2B5EF4-FFF2-40B4-BE49-F238E27FC236}">
                  <a16:creationId xmlns:a16="http://schemas.microsoft.com/office/drawing/2014/main" id="{D4256C60-20F9-8A4A-8651-9095BD31392B}"/>
                </a:ext>
              </a:extLst>
            </p:cNvPr>
            <p:cNvCxnSpPr>
              <a:cxnSpLocks/>
            </p:cNvCxnSpPr>
            <p:nvPr/>
          </p:nvCxnSpPr>
          <p:spPr>
            <a:xfrm flipV="1">
              <a:off x="5937662" y="2027423"/>
              <a:ext cx="825254" cy="1424719"/>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48" name="Straight Connector 47">
              <a:extLst>
                <a:ext uri="{FF2B5EF4-FFF2-40B4-BE49-F238E27FC236}">
                  <a16:creationId xmlns:a16="http://schemas.microsoft.com/office/drawing/2014/main" id="{664EA93B-4C1D-6F40-8C07-3FF07BB3AFD2}"/>
                </a:ext>
              </a:extLst>
            </p:cNvPr>
            <p:cNvCxnSpPr>
              <a:cxnSpLocks/>
            </p:cNvCxnSpPr>
            <p:nvPr/>
          </p:nvCxnSpPr>
          <p:spPr>
            <a:xfrm flipV="1">
              <a:off x="7483390" y="1626919"/>
              <a:ext cx="1021514" cy="1813871"/>
            </a:xfrm>
            <a:prstGeom prst="line">
              <a:avLst/>
            </a:prstGeom>
            <a:ln w="9525" cap="flat" cmpd="sng" algn="ctr">
              <a:solidFill>
                <a:schemeClr val="accent1"/>
              </a:solidFill>
              <a:prstDash val="solid"/>
              <a:round/>
              <a:headEnd type="none" w="med" len="med"/>
              <a:tailEnd type="arrow" w="med" len="med"/>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3" name="Straight Arrow Connector 72">
              <a:extLst>
                <a:ext uri="{FF2B5EF4-FFF2-40B4-BE49-F238E27FC236}">
                  <a16:creationId xmlns:a16="http://schemas.microsoft.com/office/drawing/2014/main" id="{275720F3-BD59-DF40-8D5C-454A4A08D7EF}"/>
                </a:ext>
              </a:extLst>
            </p:cNvPr>
            <p:cNvCxnSpPr>
              <a:cxnSpLocks/>
            </p:cNvCxnSpPr>
            <p:nvPr/>
          </p:nvCxnSpPr>
          <p:spPr>
            <a:xfrm>
              <a:off x="3019361" y="3695791"/>
              <a:ext cx="615846"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4D33DD61-4018-AB48-AA41-CD55D7320BE9}"/>
                </a:ext>
              </a:extLst>
            </p:cNvPr>
            <p:cNvCxnSpPr>
              <a:cxnSpLocks/>
            </p:cNvCxnSpPr>
            <p:nvPr/>
          </p:nvCxnSpPr>
          <p:spPr>
            <a:xfrm>
              <a:off x="4577443" y="3695791"/>
              <a:ext cx="683326"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C75C99B-48F4-2A44-BB05-FF99F1348F57}"/>
                </a:ext>
              </a:extLst>
            </p:cNvPr>
            <p:cNvCxnSpPr>
              <a:cxnSpLocks/>
            </p:cNvCxnSpPr>
            <p:nvPr/>
          </p:nvCxnSpPr>
          <p:spPr>
            <a:xfrm>
              <a:off x="6194325" y="3695791"/>
              <a:ext cx="683326"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18D232C-B515-224E-AF36-16EA90E16F6F}"/>
                </a:ext>
              </a:extLst>
            </p:cNvPr>
            <p:cNvCxnSpPr>
              <a:cxnSpLocks/>
            </p:cNvCxnSpPr>
            <p:nvPr/>
          </p:nvCxnSpPr>
          <p:spPr>
            <a:xfrm>
              <a:off x="7750949" y="3713311"/>
              <a:ext cx="683326"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36D4AB00-09F6-DB4E-8AAC-B63C847D1035}"/>
                </a:ext>
              </a:extLst>
            </p:cNvPr>
            <p:cNvCxnSpPr>
              <a:cxnSpLocks/>
            </p:cNvCxnSpPr>
            <p:nvPr/>
          </p:nvCxnSpPr>
          <p:spPr>
            <a:xfrm>
              <a:off x="9259003" y="3695791"/>
              <a:ext cx="561890"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sp>
        <p:nvSpPr>
          <p:cNvPr id="80" name="TextBox 79">
            <a:extLst>
              <a:ext uri="{FF2B5EF4-FFF2-40B4-BE49-F238E27FC236}">
                <a16:creationId xmlns:a16="http://schemas.microsoft.com/office/drawing/2014/main" id="{C14FE934-C0D0-0D49-BF03-3E02BE44C30A}"/>
              </a:ext>
            </a:extLst>
          </p:cNvPr>
          <p:cNvSpPr txBox="1"/>
          <p:nvPr/>
        </p:nvSpPr>
        <p:spPr>
          <a:xfrm>
            <a:off x="4702629" y="3633849"/>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31" name="Picture 30">
            <a:extLst>
              <a:ext uri="{FF2B5EF4-FFF2-40B4-BE49-F238E27FC236}">
                <a16:creationId xmlns:a16="http://schemas.microsoft.com/office/drawing/2014/main" id="{3E2BE09A-32AA-CD49-BA5B-9C656F4EB333}"/>
              </a:ext>
            </a:extLst>
          </p:cNvPr>
          <p:cNvPicPr>
            <a:picLocks noChangeAspect="1"/>
          </p:cNvPicPr>
          <p:nvPr/>
        </p:nvPicPr>
        <p:blipFill rotWithShape="1">
          <a:blip r:embed="rId11">
            <a:duotone>
              <a:srgbClr val="4472C4">
                <a:shade val="45000"/>
                <a:satMod val="135000"/>
              </a:srgbClr>
              <a:prstClr val="white"/>
            </a:duotone>
            <a:alphaModFix amt="50000"/>
            <a:extLst>
              <a:ext uri="{BEBA8EAE-BF5A-486C-A8C5-ECC9F3942E4B}">
                <a14:imgProps xmlns:a14="http://schemas.microsoft.com/office/drawing/2010/main">
                  <a14:imgLayer r:embed="rId12">
                    <a14:imgEffect>
                      <a14:backgroundRemoval t="4818" b="42681" l="0" r="93464">
                        <a14:foregroundMark x1="6571" y1="41445" x2="14750" y2="30389"/>
                        <a14:foregroundMark x1="17786" y1="23286" x2="17786" y2="23286"/>
                        <a14:foregroundMark x1="31750" y1="11674" x2="31750" y2="11674"/>
                        <a14:foregroundMark x1="21929" y1="20445" x2="21929" y2="20445"/>
                        <a14:foregroundMark x1="19214" y1="21804" x2="19214" y2="21804"/>
                        <a14:foregroundMark x1="21071" y1="18530" x2="21071" y2="18530"/>
                        <a14:foregroundMark x1="39036" y1="15071" x2="40464" y2="14330"/>
                        <a14:foregroundMark x1="48857" y1="7474" x2="50393" y2="6300"/>
                        <a14:foregroundMark x1="47643" y1="6856" x2="50607" y2="6485"/>
                        <a14:foregroundMark x1="58536" y1="11489" x2="59536" y2="9574"/>
                        <a14:foregroundMark x1="59643" y1="9759" x2="60607" y2="9759"/>
                        <a14:foregroundMark x1="67071" y1="10871" x2="67071" y2="10871"/>
                        <a14:foregroundMark x1="66286" y1="9759" x2="66286" y2="9759"/>
                        <a14:foregroundMark x1="68571" y1="12600" x2="68571" y2="12600"/>
                        <a14:foregroundMark x1="67714" y1="11242" x2="67714" y2="11242"/>
                        <a14:foregroundMark x1="59321" y1="7659" x2="55500" y2="6115"/>
                        <a14:foregroundMark x1="19321" y1="20630" x2="19321" y2="20630"/>
                        <a14:foregroundMark x1="20500" y1="20445" x2="20500" y2="20445"/>
                        <a14:foregroundMark x1="22679" y1="17789" x2="22679" y2="17789"/>
                        <a14:foregroundMark x1="21500" y1="18530" x2="21500" y2="18530"/>
                        <a14:foregroundMark x1="50393" y1="6485" x2="50393" y2="6485"/>
                        <a14:foregroundMark x1="41321" y1="6671" x2="41321" y2="6671"/>
                        <a14:foregroundMark x1="37179" y1="13403" x2="39929" y2="9574"/>
                        <a14:foregroundMark x1="61071" y1="10130" x2="61071" y2="10130"/>
                        <a14:foregroundMark x1="56607" y1="12786" x2="56607" y2="12786"/>
                        <a14:foregroundMark x1="57786" y1="12415" x2="57786" y2="12415"/>
                        <a14:foregroundMark x1="42321" y1="19518" x2="42321" y2="19518"/>
                        <a14:foregroundMark x1="59214" y1="41075" x2="61071" y2="41075"/>
                        <a14:backgroundMark x1="56357" y1="11489" x2="57357" y2="8586"/>
                      </a14:backgroundRemoval>
                    </a14:imgEffect>
                    <a14:imgEffect>
                      <a14:sharpenSoften amount="50000"/>
                    </a14:imgEffect>
                    <a14:imgEffect>
                      <a14:brightnessContrast bright="20000" contrast="40000"/>
                    </a14:imgEffect>
                  </a14:imgLayer>
                </a14:imgProps>
              </a:ext>
            </a:extLst>
          </a:blip>
          <a:srcRect t="5582" r="1400" b="57905"/>
          <a:stretch/>
        </p:blipFill>
        <p:spPr>
          <a:xfrm>
            <a:off x="524476" y="4603504"/>
            <a:ext cx="10743082" cy="2268768"/>
          </a:xfrm>
          <a:prstGeom prst="rect">
            <a:avLst/>
          </a:prstGeom>
          <a:ln>
            <a:noFill/>
          </a:ln>
          <a:effectLst>
            <a:outerShdw blurRad="292100" dist="139700" dir="2700000" algn="tl" rotWithShape="0">
              <a:schemeClr val="accent6">
                <a:lumMod val="60000"/>
                <a:lumOff val="40000"/>
                <a:alpha val="65000"/>
              </a:schemeClr>
            </a:outerShdw>
          </a:effectLst>
        </p:spPr>
      </p:pic>
    </p:spTree>
    <p:extLst>
      <p:ext uri="{BB962C8B-B14F-4D97-AF65-F5344CB8AC3E}">
        <p14:creationId xmlns:p14="http://schemas.microsoft.com/office/powerpoint/2010/main" val="244319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 calcmode="lin" valueType="num">
                                      <p:cBhvr additive="base">
                                        <p:cTn id="7" dur="500" fill="hold"/>
                                        <p:tgtEl>
                                          <p:spTgt spid="81"/>
                                        </p:tgtEl>
                                        <p:attrNameLst>
                                          <p:attrName>ppt_x</p:attrName>
                                        </p:attrNameLst>
                                      </p:cBhvr>
                                      <p:tavLst>
                                        <p:tav tm="0">
                                          <p:val>
                                            <p:strVal val="#ppt_x"/>
                                          </p:val>
                                        </p:tav>
                                        <p:tav tm="100000">
                                          <p:val>
                                            <p:strVal val="#ppt_x"/>
                                          </p:val>
                                        </p:tav>
                                      </p:tavLst>
                                    </p:anim>
                                    <p:anim calcmode="lin" valueType="num">
                                      <p:cBhvr additive="base">
                                        <p:cTn id="8"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Arrow Connector 62">
            <a:extLst>
              <a:ext uri="{FF2B5EF4-FFF2-40B4-BE49-F238E27FC236}">
                <a16:creationId xmlns:a16="http://schemas.microsoft.com/office/drawing/2014/main" id="{53AA5287-759E-254A-AD1D-B15508875087}"/>
              </a:ext>
            </a:extLst>
          </p:cNvPr>
          <p:cNvCxnSpPr>
            <a:cxnSpLocks/>
          </p:cNvCxnSpPr>
          <p:nvPr/>
        </p:nvCxnSpPr>
        <p:spPr>
          <a:xfrm>
            <a:off x="0" y="730328"/>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3C0E7DD-20A3-C547-9507-B0C165559DC1}"/>
              </a:ext>
            </a:extLst>
          </p:cNvPr>
          <p:cNvSpPr txBox="1"/>
          <p:nvPr/>
        </p:nvSpPr>
        <p:spPr>
          <a:xfrm>
            <a:off x="771896" y="285008"/>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7" name="TextBox 6">
            <a:extLst>
              <a:ext uri="{FF2B5EF4-FFF2-40B4-BE49-F238E27FC236}">
                <a16:creationId xmlns:a16="http://schemas.microsoft.com/office/drawing/2014/main" id="{B1B20129-CDA7-A843-9ECF-0F82ACA99560}"/>
              </a:ext>
            </a:extLst>
          </p:cNvPr>
          <p:cNvSpPr txBox="1"/>
          <p:nvPr/>
        </p:nvSpPr>
        <p:spPr>
          <a:xfrm>
            <a:off x="144222" y="13585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grpSp>
        <p:nvGrpSpPr>
          <p:cNvPr id="3" name="Group 2">
            <a:extLst>
              <a:ext uri="{FF2B5EF4-FFF2-40B4-BE49-F238E27FC236}">
                <a16:creationId xmlns:a16="http://schemas.microsoft.com/office/drawing/2014/main" id="{9FD0C720-2003-0F48-8C81-2228AC6E9D42}"/>
              </a:ext>
            </a:extLst>
          </p:cNvPr>
          <p:cNvGrpSpPr/>
          <p:nvPr/>
        </p:nvGrpSpPr>
        <p:grpSpPr>
          <a:xfrm>
            <a:off x="3994508" y="4694805"/>
            <a:ext cx="3836716" cy="2033896"/>
            <a:chOff x="3994508" y="4694805"/>
            <a:chExt cx="3836716" cy="2033896"/>
          </a:xfrm>
        </p:grpSpPr>
        <p:grpSp>
          <p:nvGrpSpPr>
            <p:cNvPr id="96" name="Group 95">
              <a:extLst>
                <a:ext uri="{FF2B5EF4-FFF2-40B4-BE49-F238E27FC236}">
                  <a16:creationId xmlns:a16="http://schemas.microsoft.com/office/drawing/2014/main" id="{F2FFB776-4CB7-B743-852D-BC668659DF0A}"/>
                </a:ext>
              </a:extLst>
            </p:cNvPr>
            <p:cNvGrpSpPr>
              <a:grpSpLocks noChangeAspect="1"/>
            </p:cNvGrpSpPr>
            <p:nvPr/>
          </p:nvGrpSpPr>
          <p:grpSpPr>
            <a:xfrm>
              <a:off x="3994508" y="4694805"/>
              <a:ext cx="877410" cy="2011680"/>
              <a:chOff x="3711040" y="4208147"/>
              <a:chExt cx="1084803" cy="2482694"/>
            </a:xfrm>
            <a:effectLst/>
          </p:grpSpPr>
          <p:pic>
            <p:nvPicPr>
              <p:cNvPr id="57" name="Picture 56">
                <a:extLst>
                  <a:ext uri="{FF2B5EF4-FFF2-40B4-BE49-F238E27FC236}">
                    <a16:creationId xmlns:a16="http://schemas.microsoft.com/office/drawing/2014/main" id="{8F50DDAF-3EEF-CD45-9827-980DB94A8E37}"/>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3">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3711040" y="6075463"/>
                <a:ext cx="529554" cy="480766"/>
              </a:xfrm>
              <a:prstGeom prst="rect">
                <a:avLst/>
              </a:prstGeom>
              <a:effectLst>
                <a:glow rad="139700">
                  <a:schemeClr val="accent6">
                    <a:lumMod val="60000"/>
                    <a:lumOff val="40000"/>
                    <a:alpha val="40000"/>
                  </a:schemeClr>
                </a:glow>
              </a:effectLst>
            </p:spPr>
          </p:pic>
          <p:sp>
            <p:nvSpPr>
              <p:cNvPr id="62" name="TextBox 61">
                <a:extLst>
                  <a:ext uri="{FF2B5EF4-FFF2-40B4-BE49-F238E27FC236}">
                    <a16:creationId xmlns:a16="http://schemas.microsoft.com/office/drawing/2014/main" id="{DC222842-8BBE-4540-9D41-7B3A9C6A345B}"/>
                  </a:ext>
                </a:extLst>
              </p:cNvPr>
              <p:cNvSpPr txBox="1">
                <a:spLocks noChangeAspect="1"/>
              </p:cNvSpPr>
              <p:nvPr/>
            </p:nvSpPr>
            <p:spPr>
              <a:xfrm rot="17971082">
                <a:off x="3178244" y="5073242"/>
                <a:ext cx="2482694" cy="752504"/>
              </a:xfrm>
              <a:prstGeom prst="rect">
                <a:avLst/>
              </a:prstGeom>
              <a:ln>
                <a:noFill/>
              </a:ln>
              <a:effectLst/>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50800" dist="38100" dir="8100000" algn="t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cxnSp>
            <p:nvCxnSpPr>
              <p:cNvPr id="72" name="Straight Connector 71">
                <a:extLst>
                  <a:ext uri="{FF2B5EF4-FFF2-40B4-BE49-F238E27FC236}">
                    <a16:creationId xmlns:a16="http://schemas.microsoft.com/office/drawing/2014/main" id="{837782D9-1486-A04C-BA6C-48E09DF8A23B}"/>
                  </a:ext>
                </a:extLst>
              </p:cNvPr>
              <p:cNvCxnSpPr>
                <a:cxnSpLocks/>
              </p:cNvCxnSpPr>
              <p:nvPr/>
            </p:nvCxnSpPr>
            <p:spPr>
              <a:xfrm flipV="1">
                <a:off x="4141431" y="5306375"/>
                <a:ext cx="527859" cy="912715"/>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grpSp>
        <p:grpSp>
          <p:nvGrpSpPr>
            <p:cNvPr id="93" name="Group 92">
              <a:extLst>
                <a:ext uri="{FF2B5EF4-FFF2-40B4-BE49-F238E27FC236}">
                  <a16:creationId xmlns:a16="http://schemas.microsoft.com/office/drawing/2014/main" id="{C2323C9A-EDA3-9F47-8BC6-703E3966F7DD}"/>
                </a:ext>
              </a:extLst>
            </p:cNvPr>
            <p:cNvGrpSpPr>
              <a:grpSpLocks noChangeAspect="1"/>
            </p:cNvGrpSpPr>
            <p:nvPr/>
          </p:nvGrpSpPr>
          <p:grpSpPr>
            <a:xfrm>
              <a:off x="4655522" y="5255936"/>
              <a:ext cx="3175702" cy="1472765"/>
              <a:chOff x="4554758" y="5033390"/>
              <a:chExt cx="3690214" cy="1711375"/>
            </a:xfrm>
          </p:grpSpPr>
          <p:pic>
            <p:nvPicPr>
              <p:cNvPr id="58" name="Picture 57">
                <a:extLst>
                  <a:ext uri="{FF2B5EF4-FFF2-40B4-BE49-F238E27FC236}">
                    <a16:creationId xmlns:a16="http://schemas.microsoft.com/office/drawing/2014/main" id="{311A0593-0941-FD4E-BBBC-63BE35C724A7}"/>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5">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4554758" y="6444220"/>
                <a:ext cx="305979" cy="300545"/>
              </a:xfrm>
              <a:prstGeom prst="rect">
                <a:avLst/>
              </a:prstGeom>
            </p:spPr>
          </p:pic>
          <p:pic>
            <p:nvPicPr>
              <p:cNvPr id="59" name="Picture 58">
                <a:extLst>
                  <a:ext uri="{FF2B5EF4-FFF2-40B4-BE49-F238E27FC236}">
                    <a16:creationId xmlns:a16="http://schemas.microsoft.com/office/drawing/2014/main" id="{3CC96D84-27E0-8041-A111-CCD35F8BEA99}"/>
                  </a:ext>
                </a:extLst>
              </p:cNvPr>
              <p:cNvPicPr>
                <a:picLocks noChangeAspect="1"/>
              </p:cNvPicPr>
              <p:nvPr/>
            </p:nvPicPr>
            <p:blipFill>
              <a:blip r:embed="rId4">
                <a:duotone>
                  <a:schemeClr val="accent1">
                    <a:shade val="45000"/>
                    <a:satMod val="135000"/>
                  </a:schemeClr>
                  <a:prstClr val="white"/>
                </a:duotone>
                <a:alphaModFix amt="85000"/>
                <a:extLst>
                  <a:ext uri="{BEBA8EAE-BF5A-486C-A8C5-ECC9F3942E4B}">
                    <a14:imgProps xmlns:a14="http://schemas.microsoft.com/office/drawing/2010/main">
                      <a14:imgLayer r:embed="rId6">
                        <a14:imgEffect>
                          <a14:backgroundRemoval t="4845" b="100000" l="2047" r="97856">
                            <a14:foregroundMark x1="66667" y1="40601" x2="65400" y2="380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7537014" y="6421426"/>
                <a:ext cx="302903" cy="297524"/>
              </a:xfrm>
              <a:prstGeom prst="rect">
                <a:avLst/>
              </a:prstGeom>
            </p:spPr>
          </p:pic>
          <p:pic>
            <p:nvPicPr>
              <p:cNvPr id="60" name="Picture 59">
                <a:extLst>
                  <a:ext uri="{FF2B5EF4-FFF2-40B4-BE49-F238E27FC236}">
                    <a16:creationId xmlns:a16="http://schemas.microsoft.com/office/drawing/2014/main" id="{63D275C1-76E5-B84D-8B40-0BC7F8DF3DAE}"/>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8">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a:off x="5346089" y="6444758"/>
                <a:ext cx="316006" cy="299915"/>
              </a:xfrm>
              <a:prstGeom prst="rect">
                <a:avLst/>
              </a:prstGeom>
              <a:noFill/>
              <a:ln>
                <a:noFill/>
              </a:ln>
            </p:spPr>
          </p:pic>
          <p:pic>
            <p:nvPicPr>
              <p:cNvPr id="61" name="Picture 60">
                <a:extLst>
                  <a:ext uri="{FF2B5EF4-FFF2-40B4-BE49-F238E27FC236}">
                    <a16:creationId xmlns:a16="http://schemas.microsoft.com/office/drawing/2014/main" id="{D7329616-1638-BC4E-9F57-CCFC9120D8C3}"/>
                  </a:ext>
                </a:extLst>
              </p:cNvPr>
              <p:cNvPicPr>
                <a:picLocks noChangeAspect="1"/>
              </p:cNvPicPr>
              <p:nvPr/>
            </p:nvPicPr>
            <p:blipFill>
              <a:blip r:embed="rId2">
                <a:duotone>
                  <a:schemeClr val="accent1">
                    <a:shade val="45000"/>
                    <a:satMod val="135000"/>
                  </a:schemeClr>
                  <a:prstClr val="white"/>
                </a:duotone>
                <a:alphaModFix amt="85000"/>
                <a:extLst>
                  <a:ext uri="{BEBA8EAE-BF5A-486C-A8C5-ECC9F3942E4B}">
                    <a14:imgProps xmlns:a14="http://schemas.microsoft.com/office/drawing/2010/main">
                      <a14:imgLayer r:embed="rId9">
                        <a14:imgEffect>
                          <a14:backgroundRemoval t="0" b="100000" l="0" r="100000">
                            <a14:foregroundMark x1="45898" y1="54412" x2="45898" y2="54412"/>
                            <a14:foregroundMark x1="42188" y1="37185" x2="42188" y2="37185"/>
                            <a14:foregroundMark x1="53125" y1="44118" x2="53125" y2="44118"/>
                            <a14:foregroundMark x1="46680" y1="42227" x2="46680" y2="42227"/>
                            <a14:foregroundMark x1="48438" y1="35294" x2="48438" y2="35294"/>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781182">
                <a:off x="6087781" y="6441613"/>
                <a:ext cx="329591" cy="299226"/>
              </a:xfrm>
              <a:prstGeom prst="rect">
                <a:avLst/>
              </a:prstGeom>
            </p:spPr>
          </p:pic>
          <p:sp>
            <p:nvSpPr>
              <p:cNvPr id="64" name="TextBox 63">
                <a:extLst>
                  <a:ext uri="{FF2B5EF4-FFF2-40B4-BE49-F238E27FC236}">
                    <a16:creationId xmlns:a16="http://schemas.microsoft.com/office/drawing/2014/main" id="{27D49D5C-D0C0-EF4A-9FC2-09AF70FE6996}"/>
                  </a:ext>
                </a:extLst>
              </p:cNvPr>
              <p:cNvSpPr txBox="1"/>
              <p:nvPr/>
            </p:nvSpPr>
            <p:spPr>
              <a:xfrm rot="17977865">
                <a:off x="4294780" y="5588690"/>
                <a:ext cx="1500569"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Exploratory Analysis</a:t>
                </a:r>
              </a:p>
            </p:txBody>
          </p:sp>
          <p:sp>
            <p:nvSpPr>
              <p:cNvPr id="65" name="TextBox 64">
                <a:extLst>
                  <a:ext uri="{FF2B5EF4-FFF2-40B4-BE49-F238E27FC236}">
                    <a16:creationId xmlns:a16="http://schemas.microsoft.com/office/drawing/2014/main" id="{38465209-DD05-E74A-BA9F-7E3447E0A0D5}"/>
                  </a:ext>
                </a:extLst>
              </p:cNvPr>
              <p:cNvSpPr txBox="1"/>
              <p:nvPr/>
            </p:nvSpPr>
            <p:spPr>
              <a:xfrm rot="17967511">
                <a:off x="5087766" y="5791520"/>
                <a:ext cx="1359509" cy="287042"/>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Wrangling</a:t>
                </a:r>
              </a:p>
            </p:txBody>
          </p:sp>
          <p:sp>
            <p:nvSpPr>
              <p:cNvPr id="66" name="TextBox 65">
                <a:extLst>
                  <a:ext uri="{FF2B5EF4-FFF2-40B4-BE49-F238E27FC236}">
                    <a16:creationId xmlns:a16="http://schemas.microsoft.com/office/drawing/2014/main" id="{0D09CFF9-9706-5E46-B4A4-53D0C6ECA669}"/>
                  </a:ext>
                </a:extLst>
              </p:cNvPr>
              <p:cNvSpPr txBox="1"/>
              <p:nvPr/>
            </p:nvSpPr>
            <p:spPr>
              <a:xfrm rot="17977865">
                <a:off x="5826920" y="5638894"/>
                <a:ext cx="1441644"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Preliminary Models</a:t>
                </a:r>
              </a:p>
            </p:txBody>
          </p:sp>
          <p:sp>
            <p:nvSpPr>
              <p:cNvPr id="67" name="TextBox 66">
                <a:extLst>
                  <a:ext uri="{FF2B5EF4-FFF2-40B4-BE49-F238E27FC236}">
                    <a16:creationId xmlns:a16="http://schemas.microsoft.com/office/drawing/2014/main" id="{728B7B5A-DD8A-494C-8C89-041D277BF83B}"/>
                  </a:ext>
                </a:extLst>
              </p:cNvPr>
              <p:cNvSpPr txBox="1"/>
              <p:nvPr/>
            </p:nvSpPr>
            <p:spPr>
              <a:xfrm rot="17977865">
                <a:off x="6466596" y="5617135"/>
                <a:ext cx="1635843"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Feature Engineering</a:t>
                </a:r>
              </a:p>
            </p:txBody>
          </p:sp>
          <p:pic>
            <p:nvPicPr>
              <p:cNvPr id="68" name="Picture 67">
                <a:extLst>
                  <a:ext uri="{FF2B5EF4-FFF2-40B4-BE49-F238E27FC236}">
                    <a16:creationId xmlns:a16="http://schemas.microsoft.com/office/drawing/2014/main" id="{1928807F-1D99-ED40-8BEE-4D326D9D000F}"/>
                  </a:ext>
                </a:extLst>
              </p:cNvPr>
              <p:cNvPicPr>
                <a:picLocks noChangeAspect="1"/>
              </p:cNvPicPr>
              <p:nvPr/>
            </p:nvPicPr>
            <p:blipFill>
              <a:blip r:embed="rId7">
                <a:duotone>
                  <a:schemeClr val="accent1">
                    <a:shade val="45000"/>
                    <a:satMod val="135000"/>
                  </a:schemeClr>
                  <a:prstClr val="white"/>
                </a:duotone>
                <a:alphaModFix amt="85000"/>
                <a:extLst>
                  <a:ext uri="{BEBA8EAE-BF5A-486C-A8C5-ECC9F3942E4B}">
                    <a14:imgProps xmlns:a14="http://schemas.microsoft.com/office/drawing/2010/main">
                      <a14:imgLayer r:embed="rId10">
                        <a14:imgEffect>
                          <a14:backgroundRemoval t="826" b="100000" l="402" r="100000">
                            <a14:foregroundMark x1="46787" y1="46281" x2="46787" y2="46281"/>
                          </a14:backgroundRemoval>
                        </a14:imgEffect>
                        <a14:imgEffect>
                          <a14:colorTemperature colorTemp="5900"/>
                        </a14:imgEffect>
                        <a14:imgEffect>
                          <a14:saturation sat="0"/>
                        </a14:imgEffect>
                        <a14:imgEffect>
                          <a14:brightnessContrast bright="-29000" contrast="58000"/>
                        </a14:imgEffect>
                      </a14:imgLayer>
                    </a14:imgProps>
                  </a:ext>
                </a:extLst>
              </a:blip>
              <a:stretch>
                <a:fillRect/>
              </a:stretch>
            </p:blipFill>
            <p:spPr>
              <a:xfrm rot="18989107">
                <a:off x="6844987" y="6440857"/>
                <a:ext cx="316006" cy="299915"/>
              </a:xfrm>
              <a:prstGeom prst="rect">
                <a:avLst/>
              </a:prstGeom>
              <a:noFill/>
              <a:ln>
                <a:noFill/>
              </a:ln>
            </p:spPr>
          </p:pic>
          <p:sp>
            <p:nvSpPr>
              <p:cNvPr id="69" name="TextBox 68">
                <a:extLst>
                  <a:ext uri="{FF2B5EF4-FFF2-40B4-BE49-F238E27FC236}">
                    <a16:creationId xmlns:a16="http://schemas.microsoft.com/office/drawing/2014/main" id="{758C013E-9DE4-D748-9F39-6ED70F9241B4}"/>
                  </a:ext>
                </a:extLst>
              </p:cNvPr>
              <p:cNvSpPr txBox="1"/>
              <p:nvPr/>
            </p:nvSpPr>
            <p:spPr>
              <a:xfrm rot="17977865">
                <a:off x="7250119" y="5645876"/>
                <a:ext cx="1521352" cy="468354"/>
              </a:xfrm>
              <a:prstGeom prst="rect">
                <a:avLst/>
              </a:prstGeom>
              <a:ln>
                <a:noFill/>
              </a:ln>
            </p:spPr>
            <p:txBody>
              <a:bodyPr vert="horz" wrap="square" lIns="91440" tIns="45720" rIns="91440" bIns="45720" rtlCol="0" anchor="ctr" anchorCtr="1">
                <a:noAutofit/>
                <a:scene3d>
                  <a:camera prst="orthographicFront">
                    <a:rot lat="0" lon="0" rev="0"/>
                  </a:camera>
                  <a:lightRig rig="threePt" dir="t"/>
                </a:scene3d>
              </a:bodyPr>
              <a:lstStyle/>
              <a:p>
                <a:pPr algn="ctr"/>
                <a:r>
                  <a:rPr lang="en-US" sz="900"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9000"/>
                        </a:schemeClr>
                      </a:outerShdw>
                    </a:effectLst>
                    <a:latin typeface="News Gothic MT" panose="020B0503020103020203" pitchFamily="34" charset="0"/>
                    <a:ea typeface="Microsoft YaHei Light" panose="020B0502040204020203" pitchFamily="34" charset="-122"/>
                    <a:cs typeface="Latha" panose="020B0604020202020204" pitchFamily="34" charset="0"/>
                  </a:rPr>
                  <a:t>Parameter Tuning</a:t>
                </a:r>
              </a:p>
            </p:txBody>
          </p:sp>
          <p:cxnSp>
            <p:nvCxnSpPr>
              <p:cNvPr id="70" name="Straight Connector 69">
                <a:extLst>
                  <a:ext uri="{FF2B5EF4-FFF2-40B4-BE49-F238E27FC236}">
                    <a16:creationId xmlns:a16="http://schemas.microsoft.com/office/drawing/2014/main" id="{963ABFCD-D00B-2049-8180-D325B709BF90}"/>
                  </a:ext>
                </a:extLst>
              </p:cNvPr>
              <p:cNvCxnSpPr>
                <a:cxnSpLocks/>
              </p:cNvCxnSpPr>
              <p:nvPr/>
            </p:nvCxnSpPr>
            <p:spPr>
              <a:xfrm flipV="1">
                <a:off x="7791578" y="5719013"/>
                <a:ext cx="438376" cy="762012"/>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1" name="Straight Connector 70">
                <a:extLst>
                  <a:ext uri="{FF2B5EF4-FFF2-40B4-BE49-F238E27FC236}">
                    <a16:creationId xmlns:a16="http://schemas.microsoft.com/office/drawing/2014/main" id="{2A3830F9-6958-3447-8796-1B08C732DA86}"/>
                  </a:ext>
                </a:extLst>
              </p:cNvPr>
              <p:cNvCxnSpPr>
                <a:cxnSpLocks/>
              </p:cNvCxnSpPr>
              <p:nvPr/>
            </p:nvCxnSpPr>
            <p:spPr>
              <a:xfrm flipV="1">
                <a:off x="7088930" y="5589502"/>
                <a:ext cx="525810" cy="898254"/>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3" name="Straight Connector 72">
                <a:extLst>
                  <a:ext uri="{FF2B5EF4-FFF2-40B4-BE49-F238E27FC236}">
                    <a16:creationId xmlns:a16="http://schemas.microsoft.com/office/drawing/2014/main" id="{B49FA968-7278-104B-B44B-EF7FAFEC98BC}"/>
                  </a:ext>
                </a:extLst>
              </p:cNvPr>
              <p:cNvCxnSpPr>
                <a:cxnSpLocks/>
              </p:cNvCxnSpPr>
              <p:nvPr/>
            </p:nvCxnSpPr>
            <p:spPr>
              <a:xfrm flipV="1">
                <a:off x="4800896" y="5589502"/>
                <a:ext cx="523136" cy="91148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id="{CE7BBACF-B4B0-4042-87D0-0F7D92545743}"/>
                  </a:ext>
                </a:extLst>
              </p:cNvPr>
              <p:cNvCxnSpPr>
                <a:cxnSpLocks/>
              </p:cNvCxnSpPr>
              <p:nvPr/>
            </p:nvCxnSpPr>
            <p:spPr>
              <a:xfrm flipV="1">
                <a:off x="5581155" y="5816791"/>
                <a:ext cx="397161" cy="669568"/>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5" name="Straight Connector 74">
                <a:extLst>
                  <a:ext uri="{FF2B5EF4-FFF2-40B4-BE49-F238E27FC236}">
                    <a16:creationId xmlns:a16="http://schemas.microsoft.com/office/drawing/2014/main" id="{8A21CDCC-707D-E541-AEB0-84D18BD1158C}"/>
                  </a:ext>
                </a:extLst>
              </p:cNvPr>
              <p:cNvCxnSpPr>
                <a:cxnSpLocks/>
              </p:cNvCxnSpPr>
              <p:nvPr/>
            </p:nvCxnSpPr>
            <p:spPr>
              <a:xfrm flipV="1">
                <a:off x="6325051" y="5628568"/>
                <a:ext cx="491613" cy="852456"/>
              </a:xfrm>
              <a:prstGeom prst="line">
                <a:avLst/>
              </a:prstGeom>
              <a:ln w="6350" cap="flat" cmpd="sng" algn="ctr">
                <a:solidFill>
                  <a:schemeClr val="accent1"/>
                </a:solidFill>
                <a:prstDash val="solid"/>
                <a:round/>
                <a:headEnd type="none" w="med" len="med"/>
                <a:tailEnd type="arrow" w="sm" len="sm"/>
              </a:ln>
              <a:effectLst>
                <a:outerShdw blurRad="88900" dist="38100" dir="8100000" sx="101000" sy="101000" algn="tr" rotWithShape="0">
                  <a:schemeClr val="accent6">
                    <a:lumMod val="75000"/>
                    <a:alpha val="40000"/>
                  </a:schemeClr>
                </a:outerShdw>
              </a:effectLst>
            </p:spPr>
            <p:style>
              <a:lnRef idx="0">
                <a:scrgbClr r="0" g="0" b="0"/>
              </a:lnRef>
              <a:fillRef idx="0">
                <a:scrgbClr r="0" g="0" b="0"/>
              </a:fillRef>
              <a:effectRef idx="0">
                <a:scrgbClr r="0" g="0" b="0"/>
              </a:effectRef>
              <a:fontRef idx="minor">
                <a:schemeClr val="tx1"/>
              </a:fontRef>
            </p:style>
          </p:cxnSp>
          <p:cxnSp>
            <p:nvCxnSpPr>
              <p:cNvPr id="77" name="Straight Arrow Connector 76">
                <a:extLst>
                  <a:ext uri="{FF2B5EF4-FFF2-40B4-BE49-F238E27FC236}">
                    <a16:creationId xmlns:a16="http://schemas.microsoft.com/office/drawing/2014/main" id="{B1614734-6EC0-2D4C-988A-1CE809B57698}"/>
                  </a:ext>
                </a:extLst>
              </p:cNvPr>
              <p:cNvCxnSpPr>
                <a:cxnSpLocks/>
              </p:cNvCxnSpPr>
              <p:nvPr/>
            </p:nvCxnSpPr>
            <p:spPr>
              <a:xfrm>
                <a:off x="4926536" y="6600866"/>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6D67D2E3-2689-6A4D-8A5A-762AF5A6FC50}"/>
                  </a:ext>
                </a:extLst>
              </p:cNvPr>
              <p:cNvCxnSpPr>
                <a:cxnSpLocks/>
              </p:cNvCxnSpPr>
              <p:nvPr/>
            </p:nvCxnSpPr>
            <p:spPr>
              <a:xfrm>
                <a:off x="5704676" y="6600866"/>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718DB330-8954-7149-8270-B0E02951C59F}"/>
                  </a:ext>
                </a:extLst>
              </p:cNvPr>
              <p:cNvCxnSpPr>
                <a:cxnSpLocks/>
              </p:cNvCxnSpPr>
              <p:nvPr/>
            </p:nvCxnSpPr>
            <p:spPr>
              <a:xfrm>
                <a:off x="6453816" y="6609099"/>
                <a:ext cx="328857"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cxnSp>
          <p:nvCxnSpPr>
            <p:cNvPr id="95" name="Straight Arrow Connector 94">
              <a:extLst>
                <a:ext uri="{FF2B5EF4-FFF2-40B4-BE49-F238E27FC236}">
                  <a16:creationId xmlns:a16="http://schemas.microsoft.com/office/drawing/2014/main" id="{6EC6971F-D4F6-E646-AF43-6F6B62CDA2A8}"/>
                </a:ext>
              </a:extLst>
            </p:cNvPr>
            <p:cNvCxnSpPr>
              <a:cxnSpLocks/>
            </p:cNvCxnSpPr>
            <p:nvPr/>
          </p:nvCxnSpPr>
          <p:spPr>
            <a:xfrm>
              <a:off x="6928202" y="6604865"/>
              <a:ext cx="283006" cy="0"/>
            </a:xfrm>
            <a:prstGeom prst="straightConnector1">
              <a:avLst/>
            </a:prstGeom>
            <a:ln>
              <a:tailEnd type="triangle" w="sm" len="sm"/>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907BAA95-6BA6-E441-8F78-3A60247DF1C9}"/>
              </a:ext>
            </a:extLst>
          </p:cNvPr>
          <p:cNvSpPr txBox="1"/>
          <p:nvPr/>
        </p:nvSpPr>
        <p:spPr>
          <a:xfrm>
            <a:off x="5971309" y="2521527"/>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8" name="TextBox 7">
            <a:extLst>
              <a:ext uri="{FF2B5EF4-FFF2-40B4-BE49-F238E27FC236}">
                <a16:creationId xmlns:a16="http://schemas.microsoft.com/office/drawing/2014/main" id="{91408D39-0747-A340-967C-08CD224F87F9}"/>
              </a:ext>
            </a:extLst>
          </p:cNvPr>
          <p:cNvSpPr txBox="1"/>
          <p:nvPr/>
        </p:nvSpPr>
        <p:spPr>
          <a:xfrm>
            <a:off x="6345382" y="2826327"/>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9" name="TextBox 8">
            <a:extLst>
              <a:ext uri="{FF2B5EF4-FFF2-40B4-BE49-F238E27FC236}">
                <a16:creationId xmlns:a16="http://schemas.microsoft.com/office/drawing/2014/main" id="{DF104DE5-1BFD-0B41-B101-0E8508205943}"/>
              </a:ext>
            </a:extLst>
          </p:cNvPr>
          <p:cNvSpPr txBox="1"/>
          <p:nvPr/>
        </p:nvSpPr>
        <p:spPr>
          <a:xfrm>
            <a:off x="5777345" y="260465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99" name="Freeform 98">
            <a:extLst>
              <a:ext uri="{FF2B5EF4-FFF2-40B4-BE49-F238E27FC236}">
                <a16:creationId xmlns:a16="http://schemas.microsoft.com/office/drawing/2014/main" id="{A78C9844-10A1-AE42-823B-45992CA91C03}"/>
              </a:ext>
            </a:extLst>
          </p:cNvPr>
          <p:cNvSpPr/>
          <p:nvPr/>
        </p:nvSpPr>
        <p:spPr>
          <a:xfrm>
            <a:off x="5274874" y="3075109"/>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0" name="TextBox 9">
            <a:extLst>
              <a:ext uri="{FF2B5EF4-FFF2-40B4-BE49-F238E27FC236}">
                <a16:creationId xmlns:a16="http://schemas.microsoft.com/office/drawing/2014/main" id="{D64CFEEF-940F-6143-91DC-A435C754F5B5}"/>
              </a:ext>
            </a:extLst>
          </p:cNvPr>
          <p:cNvSpPr txBox="1"/>
          <p:nvPr/>
        </p:nvSpPr>
        <p:spPr>
          <a:xfrm>
            <a:off x="5583382" y="3574473"/>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11" name="TextBox 10">
            <a:extLst>
              <a:ext uri="{FF2B5EF4-FFF2-40B4-BE49-F238E27FC236}">
                <a16:creationId xmlns:a16="http://schemas.microsoft.com/office/drawing/2014/main" id="{4F18A9EB-A1B4-2744-84D8-BFF8571762D5}"/>
              </a:ext>
            </a:extLst>
          </p:cNvPr>
          <p:cNvSpPr txBox="1"/>
          <p:nvPr/>
        </p:nvSpPr>
        <p:spPr>
          <a:xfrm>
            <a:off x="5514109" y="3629891"/>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grpSp>
        <p:nvGrpSpPr>
          <p:cNvPr id="14" name="Group 13">
            <a:extLst>
              <a:ext uri="{FF2B5EF4-FFF2-40B4-BE49-F238E27FC236}">
                <a16:creationId xmlns:a16="http://schemas.microsoft.com/office/drawing/2014/main" id="{AF9B8778-FA46-2E46-A80C-11CF2DD254A1}"/>
              </a:ext>
            </a:extLst>
          </p:cNvPr>
          <p:cNvGrpSpPr/>
          <p:nvPr/>
        </p:nvGrpSpPr>
        <p:grpSpPr>
          <a:xfrm>
            <a:off x="269682" y="1097874"/>
            <a:ext cx="11853469" cy="4115526"/>
            <a:chOff x="269682" y="1097874"/>
            <a:chExt cx="11853469" cy="4115526"/>
          </a:xfrm>
        </p:grpSpPr>
        <p:sp>
          <p:nvSpPr>
            <p:cNvPr id="97" name="Freeform 96">
              <a:extLst>
                <a:ext uri="{FF2B5EF4-FFF2-40B4-BE49-F238E27FC236}">
                  <a16:creationId xmlns:a16="http://schemas.microsoft.com/office/drawing/2014/main" id="{88034CC8-A0E5-C341-9A96-0BA0353A4D4C}"/>
                </a:ext>
              </a:extLst>
            </p:cNvPr>
            <p:cNvSpPr/>
            <p:nvPr/>
          </p:nvSpPr>
          <p:spPr>
            <a:xfrm>
              <a:off x="7546474" y="2160470"/>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Focus on understandable and actionable features</a:t>
              </a:r>
            </a:p>
          </p:txBody>
        </p:sp>
        <p:grpSp>
          <p:nvGrpSpPr>
            <p:cNvPr id="13" name="Group 12">
              <a:extLst>
                <a:ext uri="{FF2B5EF4-FFF2-40B4-BE49-F238E27FC236}">
                  <a16:creationId xmlns:a16="http://schemas.microsoft.com/office/drawing/2014/main" id="{25CC8DD2-F0DB-6D48-9DB4-1AACF843AF29}"/>
                </a:ext>
              </a:extLst>
            </p:cNvPr>
            <p:cNvGrpSpPr/>
            <p:nvPr/>
          </p:nvGrpSpPr>
          <p:grpSpPr>
            <a:xfrm>
              <a:off x="269682" y="1097874"/>
              <a:ext cx="11853469" cy="4115526"/>
              <a:chOff x="269682" y="1097874"/>
              <a:chExt cx="11853469" cy="4115526"/>
            </a:xfrm>
          </p:grpSpPr>
          <p:sp>
            <p:nvSpPr>
              <p:cNvPr id="98" name="Freeform 97">
                <a:extLst>
                  <a:ext uri="{FF2B5EF4-FFF2-40B4-BE49-F238E27FC236}">
                    <a16:creationId xmlns:a16="http://schemas.microsoft.com/office/drawing/2014/main" id="{1BB95722-1965-8C43-96AF-A87154689F60}"/>
                  </a:ext>
                </a:extLst>
              </p:cNvPr>
              <p:cNvSpPr/>
              <p:nvPr/>
            </p:nvSpPr>
            <p:spPr>
              <a:xfrm>
                <a:off x="5288248" y="2134404"/>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Not a </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big problem </a:t>
                </a: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after using our Regex Filter.</a:t>
                </a:r>
              </a:p>
            </p:txBody>
          </p:sp>
          <p:grpSp>
            <p:nvGrpSpPr>
              <p:cNvPr id="4" name="Group 3">
                <a:extLst>
                  <a:ext uri="{FF2B5EF4-FFF2-40B4-BE49-F238E27FC236}">
                    <a16:creationId xmlns:a16="http://schemas.microsoft.com/office/drawing/2014/main" id="{99AAEEDA-E065-6F48-AA35-791AB70E0CE1}"/>
                  </a:ext>
                </a:extLst>
              </p:cNvPr>
              <p:cNvGrpSpPr/>
              <p:nvPr/>
            </p:nvGrpSpPr>
            <p:grpSpPr>
              <a:xfrm>
                <a:off x="269682" y="1097874"/>
                <a:ext cx="11853469" cy="4115526"/>
                <a:chOff x="269682" y="1097874"/>
                <a:chExt cx="11853469" cy="4115526"/>
              </a:xfrm>
            </p:grpSpPr>
            <p:grpSp>
              <p:nvGrpSpPr>
                <p:cNvPr id="5" name="Group 4">
                  <a:extLst>
                    <a:ext uri="{FF2B5EF4-FFF2-40B4-BE49-F238E27FC236}">
                      <a16:creationId xmlns:a16="http://schemas.microsoft.com/office/drawing/2014/main" id="{F536745C-BAFB-CD49-9350-8CD35969C4D5}"/>
                    </a:ext>
                  </a:extLst>
                </p:cNvPr>
                <p:cNvGrpSpPr/>
                <p:nvPr/>
              </p:nvGrpSpPr>
              <p:grpSpPr>
                <a:xfrm>
                  <a:off x="269682" y="1097874"/>
                  <a:ext cx="11853469" cy="4115526"/>
                  <a:chOff x="196945" y="1139983"/>
                  <a:chExt cx="11853469" cy="4115526"/>
                </a:xfrm>
              </p:grpSpPr>
              <p:grpSp>
                <p:nvGrpSpPr>
                  <p:cNvPr id="12" name="Group 11">
                    <a:extLst>
                      <a:ext uri="{FF2B5EF4-FFF2-40B4-BE49-F238E27FC236}">
                        <a16:creationId xmlns:a16="http://schemas.microsoft.com/office/drawing/2014/main" id="{5D89E63A-35D4-8940-A8A5-6299D27FB5DF}"/>
                      </a:ext>
                    </a:extLst>
                  </p:cNvPr>
                  <p:cNvGrpSpPr/>
                  <p:nvPr/>
                </p:nvGrpSpPr>
                <p:grpSpPr>
                  <a:xfrm>
                    <a:off x="196945" y="1143155"/>
                    <a:ext cx="9377767" cy="4057566"/>
                    <a:chOff x="474047" y="1141342"/>
                    <a:chExt cx="11420653" cy="1942434"/>
                  </a:xfrm>
                </p:grpSpPr>
                <p:sp>
                  <p:nvSpPr>
                    <p:cNvPr id="15" name="Freeform 14">
                      <a:extLst>
                        <a:ext uri="{FF2B5EF4-FFF2-40B4-BE49-F238E27FC236}">
                          <a16:creationId xmlns:a16="http://schemas.microsoft.com/office/drawing/2014/main" id="{655B5C23-2710-BC4C-A54B-ADFE32F717F7}"/>
                        </a:ext>
                      </a:extLst>
                    </p:cNvPr>
                    <p:cNvSpPr/>
                    <p:nvPr/>
                  </p:nvSpPr>
                  <p:spPr>
                    <a:xfrm>
                      <a:off x="474047" y="1141342"/>
                      <a:ext cx="2729914" cy="406854"/>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Sifting out Cyber-Related Data:</a:t>
                      </a:r>
                    </a:p>
                  </p:txBody>
                </p:sp>
                <p:sp>
                  <p:nvSpPr>
                    <p:cNvPr id="16" name="Cube 15">
                      <a:extLst>
                        <a:ext uri="{FF2B5EF4-FFF2-40B4-BE49-F238E27FC236}">
                          <a16:creationId xmlns:a16="http://schemas.microsoft.com/office/drawing/2014/main" id="{26AF7A0A-E758-004E-9ADD-5E37E4E57D90}"/>
                        </a:ext>
                      </a:extLst>
                    </p:cNvPr>
                    <p:cNvSpPr/>
                    <p:nvPr/>
                  </p:nvSpPr>
                  <p:spPr>
                    <a:xfrm>
                      <a:off x="474464" y="1842244"/>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Freeform 16">
                      <a:extLst>
                        <a:ext uri="{FF2B5EF4-FFF2-40B4-BE49-F238E27FC236}">
                          <a16:creationId xmlns:a16="http://schemas.microsoft.com/office/drawing/2014/main" id="{AFB8D6D8-2536-9841-AA33-176D1FA1F211}"/>
                        </a:ext>
                      </a:extLst>
                    </p:cNvPr>
                    <p:cNvSpPr/>
                    <p:nvPr/>
                  </p:nvSpPr>
                  <p:spPr>
                    <a:xfrm>
                      <a:off x="675466" y="1659431"/>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Database is vast and multi-faceted.</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8" name="Cube 17">
                      <a:extLst>
                        <a:ext uri="{FF2B5EF4-FFF2-40B4-BE49-F238E27FC236}">
                          <a16:creationId xmlns:a16="http://schemas.microsoft.com/office/drawing/2014/main" id="{6595287A-1EFA-5E4D-A235-FAA9DA692BBF}"/>
                        </a:ext>
                      </a:extLst>
                    </p:cNvPr>
                    <p:cNvSpPr/>
                    <p:nvPr/>
                  </p:nvSpPr>
                  <p:spPr>
                    <a:xfrm>
                      <a:off x="474464" y="2283603"/>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Freeform 18">
                      <a:extLst>
                        <a:ext uri="{FF2B5EF4-FFF2-40B4-BE49-F238E27FC236}">
                          <a16:creationId xmlns:a16="http://schemas.microsoft.com/office/drawing/2014/main" id="{1057BFCD-82B3-E54B-A913-34AADA9FF87B}"/>
                        </a:ext>
                      </a:extLst>
                    </p:cNvPr>
                    <p:cNvSpPr/>
                    <p:nvPr/>
                  </p:nvSpPr>
                  <p:spPr>
                    <a:xfrm>
                      <a:off x="685812" y="2088872"/>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Method: Regex</a:t>
                      </a:r>
                    </a:p>
                  </p:txBody>
                </p:sp>
                <p:sp>
                  <p:nvSpPr>
                    <p:cNvPr id="20" name="Cube 19">
                      <a:extLst>
                        <a:ext uri="{FF2B5EF4-FFF2-40B4-BE49-F238E27FC236}">
                          <a16:creationId xmlns:a16="http://schemas.microsoft.com/office/drawing/2014/main" id="{8FD0A6C5-CCA9-8944-B8E1-F377741C9451}"/>
                        </a:ext>
                      </a:extLst>
                    </p:cNvPr>
                    <p:cNvSpPr/>
                    <p:nvPr/>
                  </p:nvSpPr>
                  <p:spPr>
                    <a:xfrm>
                      <a:off x="474464" y="2717990"/>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1" name="Freeform 20">
                      <a:extLst>
                        <a:ext uri="{FF2B5EF4-FFF2-40B4-BE49-F238E27FC236}">
                          <a16:creationId xmlns:a16="http://schemas.microsoft.com/office/drawing/2014/main" id="{47D6AAD4-8998-F445-A976-A3D72EFF73E6}"/>
                        </a:ext>
                      </a:extLst>
                    </p:cNvPr>
                    <p:cNvSpPr/>
                    <p:nvPr/>
                  </p:nvSpPr>
                  <p:spPr>
                    <a:xfrm>
                      <a:off x="675466" y="2565052"/>
                      <a:ext cx="2528008" cy="46677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0" rIns="0" bIns="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Issues: Regex function might not catch all instances - decreasing accuracy</a:t>
                      </a:r>
                    </a:p>
                  </p:txBody>
                </p:sp>
                <p:sp>
                  <p:nvSpPr>
                    <p:cNvPr id="24" name="Freeform 23">
                      <a:extLst>
                        <a:ext uri="{FF2B5EF4-FFF2-40B4-BE49-F238E27FC236}">
                          <a16:creationId xmlns:a16="http://schemas.microsoft.com/office/drawing/2014/main" id="{88A15E8D-8F09-FD47-B408-A6387762C507}"/>
                        </a:ext>
                      </a:extLst>
                    </p:cNvPr>
                    <p:cNvSpPr/>
                    <p:nvPr/>
                  </p:nvSpPr>
                  <p:spPr>
                    <a:xfrm>
                      <a:off x="3340456" y="1141343"/>
                      <a:ext cx="2729914" cy="406854"/>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Splitting Train/Test Data:</a:t>
                      </a:r>
                    </a:p>
                  </p:txBody>
                </p:sp>
                <p:sp>
                  <p:nvSpPr>
                    <p:cNvPr id="25" name="Cube 24">
                      <a:extLst>
                        <a:ext uri="{FF2B5EF4-FFF2-40B4-BE49-F238E27FC236}">
                          <a16:creationId xmlns:a16="http://schemas.microsoft.com/office/drawing/2014/main" id="{189A5FB7-13ED-9A4A-B916-B70FF6D9E756}"/>
                        </a:ext>
                      </a:extLst>
                    </p:cNvPr>
                    <p:cNvSpPr/>
                    <p:nvPr/>
                  </p:nvSpPr>
                  <p:spPr>
                    <a:xfrm>
                      <a:off x="3414504" y="1810602"/>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6" name="Freeform 25">
                      <a:extLst>
                        <a:ext uri="{FF2B5EF4-FFF2-40B4-BE49-F238E27FC236}">
                          <a16:creationId xmlns:a16="http://schemas.microsoft.com/office/drawing/2014/main" id="{6E1F25ED-B769-834A-B943-FD2C6B52276E}"/>
                        </a:ext>
                      </a:extLst>
                    </p:cNvPr>
                    <p:cNvSpPr/>
                    <p:nvPr/>
                  </p:nvSpPr>
                  <p:spPr>
                    <a:xfrm>
                      <a:off x="3615506" y="1636030"/>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Prevents over-fitting</a:t>
                      </a:r>
                    </a:p>
                  </p:txBody>
                </p:sp>
                <p:sp>
                  <p:nvSpPr>
                    <p:cNvPr id="27" name="Cube 26">
                      <a:extLst>
                        <a:ext uri="{FF2B5EF4-FFF2-40B4-BE49-F238E27FC236}">
                          <a16:creationId xmlns:a16="http://schemas.microsoft.com/office/drawing/2014/main" id="{22097EFF-E168-5D42-AFCA-B8AAA80E2F41}"/>
                        </a:ext>
                      </a:extLst>
                    </p:cNvPr>
                    <p:cNvSpPr/>
                    <p:nvPr/>
                  </p:nvSpPr>
                  <p:spPr>
                    <a:xfrm>
                      <a:off x="3414504" y="2278072"/>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8" name="Freeform 27">
                      <a:extLst>
                        <a:ext uri="{FF2B5EF4-FFF2-40B4-BE49-F238E27FC236}">
                          <a16:creationId xmlns:a16="http://schemas.microsoft.com/office/drawing/2014/main" id="{F172FEEF-CEE2-9C43-A6A8-74ABA607B6DD}"/>
                        </a:ext>
                      </a:extLst>
                    </p:cNvPr>
                    <p:cNvSpPr/>
                    <p:nvPr/>
                  </p:nvSpPr>
                  <p:spPr>
                    <a:xfrm>
                      <a:off x="3605160" y="2092331"/>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Provides realistic and reliable scoring</a:t>
                      </a:r>
                    </a:p>
                  </p:txBody>
                </p:sp>
                <p:sp>
                  <p:nvSpPr>
                    <p:cNvPr id="29" name="Cube 28">
                      <a:extLst>
                        <a:ext uri="{FF2B5EF4-FFF2-40B4-BE49-F238E27FC236}">
                          <a16:creationId xmlns:a16="http://schemas.microsoft.com/office/drawing/2014/main" id="{8F61512D-F3AF-2542-946E-4F78D4228887}"/>
                        </a:ext>
                      </a:extLst>
                    </p:cNvPr>
                    <p:cNvSpPr/>
                    <p:nvPr/>
                  </p:nvSpPr>
                  <p:spPr>
                    <a:xfrm>
                      <a:off x="3414504" y="2745540"/>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0" name="Freeform 29">
                      <a:extLst>
                        <a:ext uri="{FF2B5EF4-FFF2-40B4-BE49-F238E27FC236}">
                          <a16:creationId xmlns:a16="http://schemas.microsoft.com/office/drawing/2014/main" id="{26994763-7935-5A44-A19B-E64DA01BF4C5}"/>
                        </a:ext>
                      </a:extLst>
                    </p:cNvPr>
                    <p:cNvSpPr/>
                    <p:nvPr/>
                  </p:nvSpPr>
                  <p:spPr>
                    <a:xfrm>
                      <a:off x="3603436" y="2565864"/>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0"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Produces safer models for implementation</a:t>
                      </a:r>
                    </a:p>
                  </p:txBody>
                </p:sp>
                <p:sp>
                  <p:nvSpPr>
                    <p:cNvPr id="34" name="Freeform 33">
                      <a:extLst>
                        <a:ext uri="{FF2B5EF4-FFF2-40B4-BE49-F238E27FC236}">
                          <a16:creationId xmlns:a16="http://schemas.microsoft.com/office/drawing/2014/main" id="{B650B1BD-E343-4E4D-B852-6F13AC6B42FC}"/>
                        </a:ext>
                      </a:extLst>
                    </p:cNvPr>
                    <p:cNvSpPr/>
                    <p:nvPr/>
                  </p:nvSpPr>
                  <p:spPr>
                    <a:xfrm>
                      <a:off x="6206868" y="1141343"/>
                      <a:ext cx="2729914" cy="406854"/>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Removing Null </a:t>
                      </a:r>
                    </a:p>
                    <a:p>
                      <a:pPr marL="0" lvl="0" indent="0" algn="ctr" defTabSz="680085">
                        <a:lnSpc>
                          <a:spcPct val="90000"/>
                        </a:lnSpc>
                        <a:spcBef>
                          <a:spcPct val="0"/>
                        </a:spcBef>
                        <a:spcAft>
                          <a:spcPct val="35000"/>
                        </a:spcAft>
                        <a:buNone/>
                      </a:pPr>
                      <a:r>
                        <a:rPr lang="en-US" b="1"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Values:</a:t>
                      </a:r>
                      <a:endPar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endParaRPr>
                    </a:p>
                  </p:txBody>
                </p:sp>
                <p:sp>
                  <p:nvSpPr>
                    <p:cNvPr id="35" name="Cube 34">
                      <a:extLst>
                        <a:ext uri="{FF2B5EF4-FFF2-40B4-BE49-F238E27FC236}">
                          <a16:creationId xmlns:a16="http://schemas.microsoft.com/office/drawing/2014/main" id="{30174998-56E0-2644-AFA0-492FDE9C6AF5}"/>
                        </a:ext>
                      </a:extLst>
                    </p:cNvPr>
                    <p:cNvSpPr/>
                    <p:nvPr/>
                  </p:nvSpPr>
                  <p:spPr>
                    <a:xfrm>
                      <a:off x="6268630" y="1809100"/>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7" name="Cube 36">
                      <a:extLst>
                        <a:ext uri="{FF2B5EF4-FFF2-40B4-BE49-F238E27FC236}">
                          <a16:creationId xmlns:a16="http://schemas.microsoft.com/office/drawing/2014/main" id="{207DF7F1-88B2-DF44-96A9-C35B3800FD7A}"/>
                        </a:ext>
                      </a:extLst>
                    </p:cNvPr>
                    <p:cNvSpPr/>
                    <p:nvPr/>
                  </p:nvSpPr>
                  <p:spPr>
                    <a:xfrm>
                      <a:off x="6268630" y="2276570"/>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8" name="Freeform 37">
                      <a:extLst>
                        <a:ext uri="{FF2B5EF4-FFF2-40B4-BE49-F238E27FC236}">
                          <a16:creationId xmlns:a16="http://schemas.microsoft.com/office/drawing/2014/main" id="{C2B5DF6F-DDEF-2D4E-AAD9-F8F9BD77D10D}"/>
                        </a:ext>
                      </a:extLst>
                    </p:cNvPr>
                    <p:cNvSpPr/>
                    <p:nvPr/>
                  </p:nvSpPr>
                  <p:spPr>
                    <a:xfrm>
                      <a:off x="6469631" y="2096894"/>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39" name="Cube 38">
                      <a:extLst>
                        <a:ext uri="{FF2B5EF4-FFF2-40B4-BE49-F238E27FC236}">
                          <a16:creationId xmlns:a16="http://schemas.microsoft.com/office/drawing/2014/main" id="{3151EFD7-A2DB-BB45-AB68-3F1D739FA9DA}"/>
                        </a:ext>
                      </a:extLst>
                    </p:cNvPr>
                    <p:cNvSpPr/>
                    <p:nvPr/>
                  </p:nvSpPr>
                  <p:spPr>
                    <a:xfrm>
                      <a:off x="6268630" y="2744039"/>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0" name="Freeform 39">
                      <a:extLst>
                        <a:ext uri="{FF2B5EF4-FFF2-40B4-BE49-F238E27FC236}">
                          <a16:creationId xmlns:a16="http://schemas.microsoft.com/office/drawing/2014/main" id="{5337B02E-A01B-3841-8A0B-1C13840C3FD8}"/>
                        </a:ext>
                      </a:extLst>
                    </p:cNvPr>
                    <p:cNvSpPr/>
                    <p:nvPr/>
                  </p:nvSpPr>
                  <p:spPr>
                    <a:xfrm>
                      <a:off x="6479659" y="2564362"/>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43" name="Freeform 42">
                      <a:extLst>
                        <a:ext uri="{FF2B5EF4-FFF2-40B4-BE49-F238E27FC236}">
                          <a16:creationId xmlns:a16="http://schemas.microsoft.com/office/drawing/2014/main" id="{50D85D1E-F042-C043-AC69-B5E1C4F0F7F3}"/>
                        </a:ext>
                      </a:extLst>
                    </p:cNvPr>
                    <p:cNvSpPr/>
                    <p:nvPr/>
                  </p:nvSpPr>
                  <p:spPr>
                    <a:xfrm>
                      <a:off x="9073279" y="1141343"/>
                      <a:ext cx="2729914" cy="406854"/>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lvl="0" algn="ctr" defTabSz="680085">
                        <a:lnSpc>
                          <a:spcPct val="90000"/>
                        </a:lnSpc>
                        <a:spcBef>
                          <a:spcPct val="0"/>
                        </a:spcBef>
                        <a:spcAft>
                          <a:spcPct val="35000"/>
                        </a:spcAft>
                      </a:pPr>
                      <a:r>
                        <a:rPr lang="en-US" b="1"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Selecting Primary Features:</a:t>
                      </a:r>
                    </a:p>
                  </p:txBody>
                </p:sp>
                <p:sp>
                  <p:nvSpPr>
                    <p:cNvPr id="44" name="Cube 43">
                      <a:extLst>
                        <a:ext uri="{FF2B5EF4-FFF2-40B4-BE49-F238E27FC236}">
                          <a16:creationId xmlns:a16="http://schemas.microsoft.com/office/drawing/2014/main" id="{F834263D-50A9-2D40-BDA7-6EB1B5BA90CF}"/>
                        </a:ext>
                      </a:extLst>
                    </p:cNvPr>
                    <p:cNvSpPr/>
                    <p:nvPr/>
                  </p:nvSpPr>
                  <p:spPr>
                    <a:xfrm>
                      <a:off x="9135041" y="1815706"/>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6" name="Cube 45">
                      <a:extLst>
                        <a:ext uri="{FF2B5EF4-FFF2-40B4-BE49-F238E27FC236}">
                          <a16:creationId xmlns:a16="http://schemas.microsoft.com/office/drawing/2014/main" id="{335F3C7F-A25E-4642-B036-364BA6F4D75F}"/>
                        </a:ext>
                      </a:extLst>
                    </p:cNvPr>
                    <p:cNvSpPr/>
                    <p:nvPr/>
                  </p:nvSpPr>
                  <p:spPr>
                    <a:xfrm>
                      <a:off x="9135041" y="2283176"/>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7" name="Freeform 46">
                      <a:extLst>
                        <a:ext uri="{FF2B5EF4-FFF2-40B4-BE49-F238E27FC236}">
                          <a16:creationId xmlns:a16="http://schemas.microsoft.com/office/drawing/2014/main" id="{87ECCD17-0BED-B344-955F-C3464455E386}"/>
                        </a:ext>
                      </a:extLst>
                    </p:cNvPr>
                    <p:cNvSpPr/>
                    <p:nvPr/>
                  </p:nvSpPr>
                  <p:spPr>
                    <a:xfrm>
                      <a:off x="9355880" y="2105272"/>
                      <a:ext cx="2538820" cy="467469"/>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Most translatable across potential audiences</a:t>
                      </a:r>
                    </a:p>
                  </p:txBody>
                </p:sp>
                <p:sp>
                  <p:nvSpPr>
                    <p:cNvPr id="48" name="Cube 47">
                      <a:extLst>
                        <a:ext uri="{FF2B5EF4-FFF2-40B4-BE49-F238E27FC236}">
                          <a16:creationId xmlns:a16="http://schemas.microsoft.com/office/drawing/2014/main" id="{B15A1959-8E58-DF43-A8A1-DC99E3228F39}"/>
                        </a:ext>
                      </a:extLst>
                    </p:cNvPr>
                    <p:cNvSpPr/>
                    <p:nvPr/>
                  </p:nvSpPr>
                  <p:spPr>
                    <a:xfrm>
                      <a:off x="9135040" y="2750645"/>
                      <a:ext cx="194206" cy="7833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9" name="Freeform 48">
                      <a:extLst>
                        <a:ext uri="{FF2B5EF4-FFF2-40B4-BE49-F238E27FC236}">
                          <a16:creationId xmlns:a16="http://schemas.microsoft.com/office/drawing/2014/main" id="{6E7A3D8B-631C-F043-A8E8-3B23E6FE397F}"/>
                        </a:ext>
                      </a:extLst>
                    </p:cNvPr>
                    <p:cNvSpPr/>
                    <p:nvPr/>
                  </p:nvSpPr>
                  <p:spPr>
                    <a:xfrm>
                      <a:off x="9355881" y="2554724"/>
                      <a:ext cx="2538819" cy="52905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0" rIns="0" bIns="0" numCol="1" spcCol="1270" anchor="ctr" anchorCtr="0">
                      <a:noAutofit/>
                    </a:bodyPr>
                    <a:lstStyle/>
                    <a:p>
                      <a:pPr lvl="0" defTabSz="622300">
                        <a:lnSpc>
                          <a:spcPct val="90000"/>
                        </a:lnSpc>
                        <a:spcBef>
                          <a:spcPct val="0"/>
                        </a:spcBef>
                        <a:spcAft>
                          <a:spcPct val="35000"/>
                        </a:spcAft>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Numerically significant (i.e. no human-assigned numeric categorizations).</a:t>
                      </a:r>
                    </a:p>
                  </p:txBody>
                </p:sp>
              </p:grpSp>
              <p:sp>
                <p:nvSpPr>
                  <p:cNvPr id="87" name="Freeform 86">
                    <a:extLst>
                      <a:ext uri="{FF2B5EF4-FFF2-40B4-BE49-F238E27FC236}">
                        <a16:creationId xmlns:a16="http://schemas.microsoft.com/office/drawing/2014/main" id="{ABEEAD82-55E9-1045-9EC6-FC2A40A3B00E}"/>
                      </a:ext>
                    </a:extLst>
                  </p:cNvPr>
                  <p:cNvSpPr/>
                  <p:nvPr/>
                </p:nvSpPr>
                <p:spPr>
                  <a:xfrm>
                    <a:off x="9590099" y="1139983"/>
                    <a:ext cx="2241597" cy="849881"/>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Value-Filtering:</a:t>
                    </a:r>
                  </a:p>
                </p:txBody>
              </p:sp>
              <p:sp>
                <p:nvSpPr>
                  <p:cNvPr id="88" name="Cube 87">
                    <a:extLst>
                      <a:ext uri="{FF2B5EF4-FFF2-40B4-BE49-F238E27FC236}">
                        <a16:creationId xmlns:a16="http://schemas.microsoft.com/office/drawing/2014/main" id="{F8FCE3AD-5B54-C64A-845E-4E2202C8BCAF}"/>
                      </a:ext>
                    </a:extLst>
                  </p:cNvPr>
                  <p:cNvSpPr/>
                  <p:nvPr/>
                </p:nvSpPr>
                <p:spPr>
                  <a:xfrm>
                    <a:off x="9640813" y="2548665"/>
                    <a:ext cx="159467" cy="163626"/>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89" name="Freeform 88">
                    <a:extLst>
                      <a:ext uri="{FF2B5EF4-FFF2-40B4-BE49-F238E27FC236}">
                        <a16:creationId xmlns:a16="http://schemas.microsoft.com/office/drawing/2014/main" id="{EFBE10F8-B1DB-6648-BA0E-37F8EC777EF1}"/>
                      </a:ext>
                    </a:extLst>
                  </p:cNvPr>
                  <p:cNvSpPr/>
                  <p:nvPr/>
                </p:nvSpPr>
                <p:spPr>
                  <a:xfrm>
                    <a:off x="9805859" y="2202579"/>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Prepares data for later modeling</a:t>
                    </a:r>
                  </a:p>
                </p:txBody>
              </p:sp>
              <p:sp>
                <p:nvSpPr>
                  <p:cNvPr id="90" name="Cube 89">
                    <a:extLst>
                      <a:ext uri="{FF2B5EF4-FFF2-40B4-BE49-F238E27FC236}">
                        <a16:creationId xmlns:a16="http://schemas.microsoft.com/office/drawing/2014/main" id="{6EF3B2D7-0C26-1545-9A5A-8A9E55F36EAB}"/>
                      </a:ext>
                    </a:extLst>
                  </p:cNvPr>
                  <p:cNvSpPr/>
                  <p:nvPr/>
                </p:nvSpPr>
                <p:spPr>
                  <a:xfrm>
                    <a:off x="9640813" y="3525167"/>
                    <a:ext cx="159467" cy="163626"/>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1" name="Freeform 90">
                    <a:extLst>
                      <a:ext uri="{FF2B5EF4-FFF2-40B4-BE49-F238E27FC236}">
                        <a16:creationId xmlns:a16="http://schemas.microsoft.com/office/drawing/2014/main" id="{E7EEDB49-82C5-294E-B527-E3E2014DFE74}"/>
                      </a:ext>
                    </a:extLst>
                  </p:cNvPr>
                  <p:cNvSpPr/>
                  <p:nvPr/>
                </p:nvSpPr>
                <p:spPr>
                  <a:xfrm>
                    <a:off x="9805860" y="3144468"/>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Condenses values for feature-selection algorithm</a:t>
                    </a:r>
                  </a:p>
                </p:txBody>
              </p:sp>
              <p:sp>
                <p:nvSpPr>
                  <p:cNvPr id="92" name="Cube 91">
                    <a:extLst>
                      <a:ext uri="{FF2B5EF4-FFF2-40B4-BE49-F238E27FC236}">
                        <a16:creationId xmlns:a16="http://schemas.microsoft.com/office/drawing/2014/main" id="{11FC1C96-FC9C-904B-A109-CE0FA266299E}"/>
                      </a:ext>
                    </a:extLst>
                  </p:cNvPr>
                  <p:cNvSpPr/>
                  <p:nvPr/>
                </p:nvSpPr>
                <p:spPr>
                  <a:xfrm>
                    <a:off x="9640812" y="4501667"/>
                    <a:ext cx="159467" cy="163626"/>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94" name="Freeform 93">
                    <a:extLst>
                      <a:ext uri="{FF2B5EF4-FFF2-40B4-BE49-F238E27FC236}">
                        <a16:creationId xmlns:a16="http://schemas.microsoft.com/office/drawing/2014/main" id="{7637FAF3-2B79-2D44-9E02-5ADF43AA5DD3}"/>
                      </a:ext>
                    </a:extLst>
                  </p:cNvPr>
                  <p:cNvSpPr/>
                  <p:nvPr/>
                </p:nvSpPr>
                <p:spPr>
                  <a:xfrm>
                    <a:off x="9813936" y="4122974"/>
                    <a:ext cx="2236478" cy="1132535"/>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0" rIns="0" bIns="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Keeps data comprehensible for humans while maintaining flexibility for machines/computers</a:t>
                    </a:r>
                  </a:p>
                </p:txBody>
              </p:sp>
            </p:grpSp>
            <p:sp>
              <p:nvSpPr>
                <p:cNvPr id="100" name="Freeform 99">
                  <a:extLst>
                    <a:ext uri="{FF2B5EF4-FFF2-40B4-BE49-F238E27FC236}">
                      <a16:creationId xmlns:a16="http://schemas.microsoft.com/office/drawing/2014/main" id="{E0540A3D-04F0-044D-9819-AA8036D8ADA3}"/>
                    </a:ext>
                  </a:extLst>
                </p:cNvPr>
                <p:cNvSpPr/>
                <p:nvPr/>
              </p:nvSpPr>
              <p:spPr>
                <a:xfrm>
                  <a:off x="5304577" y="4069895"/>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Did not have to drop too many values completely.</a:t>
                  </a:r>
                </a:p>
              </p:txBody>
            </p:sp>
            <p:sp>
              <p:nvSpPr>
                <p:cNvPr id="101" name="Freeform 100">
                  <a:extLst>
                    <a:ext uri="{FF2B5EF4-FFF2-40B4-BE49-F238E27FC236}">
                      <a16:creationId xmlns:a16="http://schemas.microsoft.com/office/drawing/2014/main" id="{195F3E03-4466-9F4F-8D84-A2CB2DA5C994}"/>
                    </a:ext>
                  </a:extLst>
                </p:cNvPr>
                <p:cNvSpPr/>
                <p:nvPr/>
              </p:nvSpPr>
              <p:spPr>
                <a:xfrm>
                  <a:off x="5288248" y="3102359"/>
                  <a:ext cx="2084685" cy="976500"/>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Primarily focused on replacing values with ‘Unknown’</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grpSp>
      </p:grpSp>
    </p:spTree>
    <p:extLst>
      <p:ext uri="{BB962C8B-B14F-4D97-AF65-F5344CB8AC3E}">
        <p14:creationId xmlns:p14="http://schemas.microsoft.com/office/powerpoint/2010/main" val="2155083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500"/>
                                        <p:tgtEl>
                                          <p:spTgt spid="3"/>
                                        </p:tgtEl>
                                        <p:attrNameLst>
                                          <p:attrName>ppt_x</p:attrName>
                                        </p:attrNameLst>
                                      </p:cBhvr>
                                      <p:tavLst>
                                        <p:tav tm="0">
                                          <p:val>
                                            <p:strVal val="ppt_x"/>
                                          </p:val>
                                        </p:tav>
                                        <p:tav tm="100000">
                                          <p:val>
                                            <p:strVal val="ppt_x"/>
                                          </p:val>
                                        </p:tav>
                                      </p:tavLst>
                                    </p:anim>
                                    <p:anim calcmode="lin" valueType="num">
                                      <p:cBhvr additive="base">
                                        <p:cTn id="12" dur="500"/>
                                        <p:tgtEl>
                                          <p:spTgt spid="3"/>
                                        </p:tgtEl>
                                        <p:attrNameLst>
                                          <p:attrName>ppt_y</p:attrName>
                                        </p:attrNameLst>
                                      </p:cBhvr>
                                      <p:tavLst>
                                        <p:tav tm="0">
                                          <p:val>
                                            <p:strVal val="ppt_y"/>
                                          </p:val>
                                        </p:tav>
                                        <p:tav tm="100000">
                                          <p:val>
                                            <p:strVal val="1+ppt_h/2"/>
                                          </p:val>
                                        </p:tav>
                                      </p:tavLst>
                                    </p:anim>
                                    <p:set>
                                      <p:cBhvr>
                                        <p:cTn id="13" dur="1" fill="hold">
                                          <p:stCondLst>
                                            <p:cond delay="499"/>
                                          </p:stCondLst>
                                        </p:cTn>
                                        <p:tgtEl>
                                          <p:spTgt spid="3"/>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Arrow Connector 6">
            <a:extLst>
              <a:ext uri="{FF2B5EF4-FFF2-40B4-BE49-F238E27FC236}">
                <a16:creationId xmlns:a16="http://schemas.microsoft.com/office/drawing/2014/main" id="{9CB5C524-2A25-D24F-BE74-704D1AE34C30}"/>
              </a:ext>
            </a:extLst>
          </p:cNvPr>
          <p:cNvCxnSpPr>
            <a:cxnSpLocks/>
          </p:cNvCxnSpPr>
          <p:nvPr/>
        </p:nvCxnSpPr>
        <p:spPr>
          <a:xfrm>
            <a:off x="0" y="730328"/>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049CD42-AB8B-464F-81CB-E8A381B458CB}"/>
              </a:ext>
            </a:extLst>
          </p:cNvPr>
          <p:cNvSpPr txBox="1"/>
          <p:nvPr/>
        </p:nvSpPr>
        <p:spPr>
          <a:xfrm>
            <a:off x="144222" y="13585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grpSp>
        <p:nvGrpSpPr>
          <p:cNvPr id="2" name="Group 1">
            <a:extLst>
              <a:ext uri="{FF2B5EF4-FFF2-40B4-BE49-F238E27FC236}">
                <a16:creationId xmlns:a16="http://schemas.microsoft.com/office/drawing/2014/main" id="{8689F90C-2AF8-AD4E-B161-EAA4564B6567}"/>
              </a:ext>
            </a:extLst>
          </p:cNvPr>
          <p:cNvGrpSpPr/>
          <p:nvPr/>
        </p:nvGrpSpPr>
        <p:grpSpPr>
          <a:xfrm>
            <a:off x="374451" y="1371420"/>
            <a:ext cx="2840493" cy="4922966"/>
            <a:chOff x="594524" y="1600917"/>
            <a:chExt cx="2840493" cy="4922966"/>
          </a:xfrm>
        </p:grpSpPr>
        <p:sp>
          <p:nvSpPr>
            <p:cNvPr id="9" name="Freeform 8">
              <a:extLst>
                <a:ext uri="{FF2B5EF4-FFF2-40B4-BE49-F238E27FC236}">
                  <a16:creationId xmlns:a16="http://schemas.microsoft.com/office/drawing/2014/main" id="{6C3A7EF4-5DAD-F746-BE4F-CC8B9BAB77CE}"/>
                </a:ext>
              </a:extLst>
            </p:cNvPr>
            <p:cNvSpPr/>
            <p:nvPr/>
          </p:nvSpPr>
          <p:spPr>
            <a:xfrm>
              <a:off x="604743" y="1600917"/>
              <a:ext cx="2809431" cy="652169"/>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Sifting out Cyber-Related Data:</a:t>
              </a:r>
            </a:p>
          </p:txBody>
        </p:sp>
        <p:sp>
          <p:nvSpPr>
            <p:cNvPr id="10" name="Cube 9">
              <a:extLst>
                <a:ext uri="{FF2B5EF4-FFF2-40B4-BE49-F238E27FC236}">
                  <a16:creationId xmlns:a16="http://schemas.microsoft.com/office/drawing/2014/main" id="{79E25760-63AF-EA46-A420-ECE5EAEE14E3}"/>
                </a:ext>
              </a:extLst>
            </p:cNvPr>
            <p:cNvSpPr/>
            <p:nvPr/>
          </p:nvSpPr>
          <p:spPr>
            <a:xfrm>
              <a:off x="605172" y="2560091"/>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 name="Freeform 10">
              <a:extLst>
                <a:ext uri="{FF2B5EF4-FFF2-40B4-BE49-F238E27FC236}">
                  <a16:creationId xmlns:a16="http://schemas.microsoft.com/office/drawing/2014/main" id="{12780FC5-3E8E-2F43-8B55-079216C783DF}"/>
                </a:ext>
              </a:extLst>
            </p:cNvPr>
            <p:cNvSpPr/>
            <p:nvPr/>
          </p:nvSpPr>
          <p:spPr>
            <a:xfrm>
              <a:off x="812028" y="2267050"/>
              <a:ext cx="2612771"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Database is vast and multi-faceted (too large).</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3" name="Freeform 12">
              <a:extLst>
                <a:ext uri="{FF2B5EF4-FFF2-40B4-BE49-F238E27FC236}">
                  <a16:creationId xmlns:a16="http://schemas.microsoft.com/office/drawing/2014/main" id="{62FC636B-BB6B-A24C-AD7E-86FD80799D3D}"/>
                </a:ext>
              </a:extLst>
            </p:cNvPr>
            <p:cNvSpPr/>
            <p:nvPr/>
          </p:nvSpPr>
          <p:spPr>
            <a:xfrm>
              <a:off x="822246" y="3602464"/>
              <a:ext cx="2612771"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Method: Regex</a:t>
              </a:r>
            </a:p>
          </p:txBody>
        </p:sp>
        <p:sp>
          <p:nvSpPr>
            <p:cNvPr id="14" name="Punched Tape 13">
              <a:extLst>
                <a:ext uri="{FF2B5EF4-FFF2-40B4-BE49-F238E27FC236}">
                  <a16:creationId xmlns:a16="http://schemas.microsoft.com/office/drawing/2014/main" id="{7C243431-A0E8-5742-A2D3-4887F6335D35}"/>
                </a:ext>
              </a:extLst>
            </p:cNvPr>
            <p:cNvSpPr/>
            <p:nvPr/>
          </p:nvSpPr>
          <p:spPr>
            <a:xfrm>
              <a:off x="615389" y="5255497"/>
              <a:ext cx="206856" cy="186021"/>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5" name="Freeform 14">
              <a:extLst>
                <a:ext uri="{FF2B5EF4-FFF2-40B4-BE49-F238E27FC236}">
                  <a16:creationId xmlns:a16="http://schemas.microsoft.com/office/drawing/2014/main" id="{2329D79C-D09F-F54C-BB56-2119C1E6B2B6}"/>
                </a:ext>
              </a:extLst>
            </p:cNvPr>
            <p:cNvSpPr/>
            <p:nvPr/>
          </p:nvSpPr>
          <p:spPr>
            <a:xfrm>
              <a:off x="822246" y="5010345"/>
              <a:ext cx="2612771"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Issues: Regex function might not catch all instances - decreasing accuracy.</a:t>
              </a:r>
            </a:p>
          </p:txBody>
        </p:sp>
        <p:sp>
          <p:nvSpPr>
            <p:cNvPr id="17" name="Cube 16">
              <a:extLst>
                <a:ext uri="{FF2B5EF4-FFF2-40B4-BE49-F238E27FC236}">
                  <a16:creationId xmlns:a16="http://schemas.microsoft.com/office/drawing/2014/main" id="{37EBB21B-F6CA-A844-A156-0314BF8A6793}"/>
                </a:ext>
              </a:extLst>
            </p:cNvPr>
            <p:cNvSpPr/>
            <p:nvPr/>
          </p:nvSpPr>
          <p:spPr>
            <a:xfrm>
              <a:off x="594525" y="3227798"/>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Freeform 17">
              <a:extLst>
                <a:ext uri="{FF2B5EF4-FFF2-40B4-BE49-F238E27FC236}">
                  <a16:creationId xmlns:a16="http://schemas.microsoft.com/office/drawing/2014/main" id="{4A1A88E3-8514-114B-A193-1AAB0E1185E8}"/>
                </a:ext>
              </a:extLst>
            </p:cNvPr>
            <p:cNvSpPr/>
            <p:nvPr/>
          </p:nvSpPr>
          <p:spPr>
            <a:xfrm>
              <a:off x="801381" y="2934757"/>
              <a:ext cx="2612772"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Filter allows us to focus on cyber-instances.</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19" name="Cube 18">
              <a:extLst>
                <a:ext uri="{FF2B5EF4-FFF2-40B4-BE49-F238E27FC236}">
                  <a16:creationId xmlns:a16="http://schemas.microsoft.com/office/drawing/2014/main" id="{3673D384-4629-3B46-ACE7-BAEAAB408DCA}"/>
                </a:ext>
              </a:extLst>
            </p:cNvPr>
            <p:cNvSpPr/>
            <p:nvPr/>
          </p:nvSpPr>
          <p:spPr>
            <a:xfrm>
              <a:off x="605171" y="4554054"/>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0" name="Freeform 19">
              <a:extLst>
                <a:ext uri="{FF2B5EF4-FFF2-40B4-BE49-F238E27FC236}">
                  <a16:creationId xmlns:a16="http://schemas.microsoft.com/office/drawing/2014/main" id="{F4522994-76CF-FC45-B43F-D4756E7F6FFF}"/>
                </a:ext>
              </a:extLst>
            </p:cNvPr>
            <p:cNvSpPr/>
            <p:nvPr/>
          </p:nvSpPr>
          <p:spPr>
            <a:xfrm>
              <a:off x="812027" y="4261013"/>
              <a:ext cx="2612772"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Features: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motive, summary</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and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specific_target.   </a:t>
              </a: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21" name="Cube 20">
              <a:extLst>
                <a:ext uri="{FF2B5EF4-FFF2-40B4-BE49-F238E27FC236}">
                  <a16:creationId xmlns:a16="http://schemas.microsoft.com/office/drawing/2014/main" id="{E2924733-26C2-0948-B849-9D0F3277F432}"/>
                </a:ext>
              </a:extLst>
            </p:cNvPr>
            <p:cNvSpPr/>
            <p:nvPr/>
          </p:nvSpPr>
          <p:spPr>
            <a:xfrm>
              <a:off x="594525" y="3889531"/>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2" name="Punched Tape 21">
              <a:extLst>
                <a:ext uri="{FF2B5EF4-FFF2-40B4-BE49-F238E27FC236}">
                  <a16:creationId xmlns:a16="http://schemas.microsoft.com/office/drawing/2014/main" id="{858BB96A-B662-D14C-842A-2CAA0607E3E3}"/>
                </a:ext>
              </a:extLst>
            </p:cNvPr>
            <p:cNvSpPr/>
            <p:nvPr/>
          </p:nvSpPr>
          <p:spPr>
            <a:xfrm>
              <a:off x="594524" y="6019703"/>
              <a:ext cx="206856" cy="186021"/>
            </a:xfrm>
            <a:prstGeom prst="flowChartPunchedTape">
              <a:avLst/>
            </a:prstGeom>
            <a:gradFill flip="none" rotWithShape="1">
              <a:gsLst>
                <a:gs pos="53000">
                  <a:schemeClr val="bg2">
                    <a:lumMod val="25000"/>
                  </a:schemeClr>
                </a:gs>
                <a:gs pos="21000">
                  <a:srgbClr val="FF0000"/>
                </a:gs>
                <a:gs pos="92000">
                  <a:srgbClr val="FF0000"/>
                </a:gs>
              </a:gsLst>
              <a:lin ang="0" scaled="1"/>
              <a:tileRect/>
            </a:gradFill>
            <a:effectLst>
              <a:outerShdw blurRad="76200" dist="12700" dir="8100000" sy="-23000" kx="800400" algn="br" rotWithShape="0">
                <a:prstClr val="black">
                  <a:alpha val="20000"/>
                </a:prst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3" name="Freeform 22">
              <a:extLst>
                <a:ext uri="{FF2B5EF4-FFF2-40B4-BE49-F238E27FC236}">
                  <a16:creationId xmlns:a16="http://schemas.microsoft.com/office/drawing/2014/main" id="{0BDA172E-FDEB-4D4E-9EBF-3695BC764CCE}"/>
                </a:ext>
              </a:extLst>
            </p:cNvPr>
            <p:cNvSpPr/>
            <p:nvPr/>
          </p:nvSpPr>
          <p:spPr>
            <a:xfrm>
              <a:off x="801381" y="5774551"/>
              <a:ext cx="2612771" cy="749332"/>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Issues: Could also incorporate instances that are realistically unrelated.</a:t>
              </a:r>
            </a:p>
          </p:txBody>
        </p:sp>
      </p:grpSp>
      <p:pic>
        <p:nvPicPr>
          <p:cNvPr id="5" name="Picture 4">
            <a:extLst>
              <a:ext uri="{FF2B5EF4-FFF2-40B4-BE49-F238E27FC236}">
                <a16:creationId xmlns:a16="http://schemas.microsoft.com/office/drawing/2014/main" id="{FC5E85C6-A4EF-5845-9C86-EF33D48201CA}"/>
              </a:ext>
            </a:extLst>
          </p:cNvPr>
          <p:cNvPicPr>
            <a:picLocks noChangeAspect="1"/>
          </p:cNvPicPr>
          <p:nvPr/>
        </p:nvPicPr>
        <p:blipFill>
          <a:blip r:embed="rId2"/>
          <a:stretch>
            <a:fillRect/>
          </a:stretch>
        </p:blipFill>
        <p:spPr>
          <a:xfrm>
            <a:off x="4157662" y="1655884"/>
            <a:ext cx="7710395" cy="460813"/>
          </a:xfrm>
          <a:prstGeom prst="rect">
            <a:avLst/>
          </a:prstGeom>
          <a:ln w="22225" cmpd="thickThin">
            <a:solidFill>
              <a:schemeClr val="accent1">
                <a:lumMod val="75000"/>
                <a:alpha val="78000"/>
              </a:schemeClr>
            </a:solidFill>
          </a:ln>
        </p:spPr>
      </p:pic>
      <p:pic>
        <p:nvPicPr>
          <p:cNvPr id="31" name="Picture 30">
            <a:extLst>
              <a:ext uri="{FF2B5EF4-FFF2-40B4-BE49-F238E27FC236}">
                <a16:creationId xmlns:a16="http://schemas.microsoft.com/office/drawing/2014/main" id="{4FC7D041-73F8-2D47-BA26-03BAB4B02567}"/>
              </a:ext>
            </a:extLst>
          </p:cNvPr>
          <p:cNvPicPr>
            <a:picLocks noChangeAspect="1"/>
          </p:cNvPicPr>
          <p:nvPr/>
        </p:nvPicPr>
        <p:blipFill>
          <a:blip r:embed="rId3"/>
          <a:stretch>
            <a:fillRect/>
          </a:stretch>
        </p:blipFill>
        <p:spPr>
          <a:xfrm>
            <a:off x="4157662" y="3178840"/>
            <a:ext cx="7710396" cy="1185594"/>
          </a:xfrm>
          <a:prstGeom prst="rect">
            <a:avLst/>
          </a:prstGeom>
          <a:ln w="22225" cmpd="thickThin">
            <a:solidFill>
              <a:schemeClr val="accent1">
                <a:lumMod val="75000"/>
                <a:alpha val="78000"/>
              </a:schemeClr>
            </a:solidFill>
          </a:ln>
        </p:spPr>
      </p:pic>
      <p:grpSp>
        <p:nvGrpSpPr>
          <p:cNvPr id="38" name="Group 37">
            <a:extLst>
              <a:ext uri="{FF2B5EF4-FFF2-40B4-BE49-F238E27FC236}">
                <a16:creationId xmlns:a16="http://schemas.microsoft.com/office/drawing/2014/main" id="{E6572C30-DC5E-ED49-9AA8-7472F674B2D7}"/>
              </a:ext>
            </a:extLst>
          </p:cNvPr>
          <p:cNvGrpSpPr/>
          <p:nvPr/>
        </p:nvGrpSpPr>
        <p:grpSpPr>
          <a:xfrm>
            <a:off x="5671709" y="5348006"/>
            <a:ext cx="4830064" cy="1256441"/>
            <a:chOff x="5256911" y="5601558"/>
            <a:chExt cx="4830064" cy="1256441"/>
          </a:xfrm>
          <a:effectLst/>
        </p:grpSpPr>
        <p:pic>
          <p:nvPicPr>
            <p:cNvPr id="35" name="Picture 34">
              <a:extLst>
                <a:ext uri="{FF2B5EF4-FFF2-40B4-BE49-F238E27FC236}">
                  <a16:creationId xmlns:a16="http://schemas.microsoft.com/office/drawing/2014/main" id="{45F4A80E-F775-2849-BD7E-E074B0B607C8}"/>
                </a:ext>
              </a:extLst>
            </p:cNvPr>
            <p:cNvPicPr>
              <a:picLocks noChangeAspect="1"/>
            </p:cNvPicPr>
            <p:nvPr/>
          </p:nvPicPr>
          <p:blipFill>
            <a:blip r:embed="rId4">
              <a:duotone>
                <a:schemeClr val="accent1">
                  <a:shade val="45000"/>
                  <a:satMod val="135000"/>
                </a:schemeClr>
                <a:prstClr val="white"/>
              </a:duotone>
            </a:blip>
            <a:stretch>
              <a:fillRect/>
            </a:stretch>
          </p:blipFill>
          <p:spPr>
            <a:xfrm>
              <a:off x="5256911" y="5779094"/>
              <a:ext cx="472393" cy="424415"/>
            </a:xfrm>
            <a:prstGeom prst="rect">
              <a:avLst/>
            </a:prstGeom>
            <a:effectLst/>
          </p:spPr>
        </p:pic>
        <p:sp>
          <p:nvSpPr>
            <p:cNvPr id="37" name="Freeform 36">
              <a:extLst>
                <a:ext uri="{FF2B5EF4-FFF2-40B4-BE49-F238E27FC236}">
                  <a16:creationId xmlns:a16="http://schemas.microsoft.com/office/drawing/2014/main" id="{ABE6A9B3-86CE-7649-BE34-58AC345374E6}"/>
                </a:ext>
              </a:extLst>
            </p:cNvPr>
            <p:cNvSpPr/>
            <p:nvPr/>
          </p:nvSpPr>
          <p:spPr>
            <a:xfrm>
              <a:off x="5886466" y="5601558"/>
              <a:ext cx="4200509" cy="1256441"/>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Data Variable: ‘</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cyber-data’</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Workflow Stage: Pre-Processing</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Sub-Stage: Filtered for Cyber-Instances</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Size: 13255 Observations x 24 Features</a:t>
              </a:r>
            </a:p>
            <a:p>
              <a:pPr marL="285750" lvl="0" indent="-285750" defTabSz="622300">
                <a:lnSpc>
                  <a:spcPct val="90000"/>
                </a:lnSpc>
                <a:spcBef>
                  <a:spcPct val="0"/>
                </a:spcBef>
                <a:spcAft>
                  <a:spcPct val="35000"/>
                </a:spcAft>
                <a:buFont typeface="Arial" panose="020B0604020202020204" pitchFamily="34" charset="0"/>
                <a:buChar char="•"/>
              </a:pPr>
              <a:endPar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a:p>
              <a:pPr marL="0" lvl="0" indent="0" defTabSz="622300">
                <a:lnSpc>
                  <a:spcPct val="90000"/>
                </a:lnSpc>
                <a:spcBef>
                  <a:spcPct val="0"/>
                </a:spcBef>
                <a:spcAft>
                  <a:spcPct val="35000"/>
                </a:spcAft>
                <a:buNone/>
              </a:pPr>
              <a:endPar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sp>
        <p:nvSpPr>
          <p:cNvPr id="39" name="TextBox 38">
            <a:extLst>
              <a:ext uri="{FF2B5EF4-FFF2-40B4-BE49-F238E27FC236}">
                <a16:creationId xmlns:a16="http://schemas.microsoft.com/office/drawing/2014/main" id="{2D423E90-94C2-B44F-8524-3E4A0518A67C}"/>
              </a:ext>
            </a:extLst>
          </p:cNvPr>
          <p:cNvSpPr txBox="1"/>
          <p:nvPr/>
        </p:nvSpPr>
        <p:spPr>
          <a:xfrm>
            <a:off x="8615363" y="5815013"/>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40" name="TextBox 39">
            <a:extLst>
              <a:ext uri="{FF2B5EF4-FFF2-40B4-BE49-F238E27FC236}">
                <a16:creationId xmlns:a16="http://schemas.microsoft.com/office/drawing/2014/main" id="{D05BBA38-05B2-8F48-A6F8-1A61AF082633}"/>
              </a:ext>
            </a:extLst>
          </p:cNvPr>
          <p:cNvSpPr txBox="1"/>
          <p:nvPr/>
        </p:nvSpPr>
        <p:spPr>
          <a:xfrm>
            <a:off x="8915400" y="5943600"/>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pic>
        <p:nvPicPr>
          <p:cNvPr id="41" name="Picture 40">
            <a:extLst>
              <a:ext uri="{FF2B5EF4-FFF2-40B4-BE49-F238E27FC236}">
                <a16:creationId xmlns:a16="http://schemas.microsoft.com/office/drawing/2014/main" id="{FDEC5F3C-1A91-894C-9FCC-66E3F037FC4B}"/>
              </a:ext>
            </a:extLst>
          </p:cNvPr>
          <p:cNvPicPr>
            <a:picLocks noChangeAspect="1"/>
          </p:cNvPicPr>
          <p:nvPr/>
        </p:nvPicPr>
        <p:blipFill>
          <a:blip r:embed="rId4">
            <a:duotone>
              <a:schemeClr val="accent1">
                <a:shade val="45000"/>
                <a:satMod val="135000"/>
              </a:schemeClr>
              <a:prstClr val="white"/>
            </a:duotone>
          </a:blip>
          <a:stretch>
            <a:fillRect/>
          </a:stretch>
        </p:blipFill>
        <p:spPr>
          <a:xfrm>
            <a:off x="6549037" y="901898"/>
            <a:ext cx="472393" cy="424415"/>
          </a:xfrm>
          <a:prstGeom prst="rect">
            <a:avLst/>
          </a:prstGeom>
          <a:effectLst/>
        </p:spPr>
      </p:pic>
      <p:pic>
        <p:nvPicPr>
          <p:cNvPr id="3" name="Picture 2">
            <a:extLst>
              <a:ext uri="{FF2B5EF4-FFF2-40B4-BE49-F238E27FC236}">
                <a16:creationId xmlns:a16="http://schemas.microsoft.com/office/drawing/2014/main" id="{8C60232D-8E08-854B-BEB6-FF239081AD67}"/>
              </a:ext>
            </a:extLst>
          </p:cNvPr>
          <p:cNvPicPr>
            <a:picLocks noChangeAspect="1"/>
          </p:cNvPicPr>
          <p:nvPr/>
        </p:nvPicPr>
        <p:blipFill>
          <a:blip r:embed="rId5">
            <a:duotone>
              <a:schemeClr val="accent1">
                <a:shade val="45000"/>
                <a:satMod val="135000"/>
              </a:schemeClr>
              <a:prstClr val="white"/>
            </a:duotone>
          </a:blip>
          <a:stretch>
            <a:fillRect/>
          </a:stretch>
        </p:blipFill>
        <p:spPr>
          <a:xfrm rot="3984735">
            <a:off x="7767233" y="2373124"/>
            <a:ext cx="491251" cy="549289"/>
          </a:xfrm>
          <a:prstGeom prst="rect">
            <a:avLst/>
          </a:prstGeom>
        </p:spPr>
      </p:pic>
      <p:pic>
        <p:nvPicPr>
          <p:cNvPr id="28" name="Picture 27">
            <a:extLst>
              <a:ext uri="{FF2B5EF4-FFF2-40B4-BE49-F238E27FC236}">
                <a16:creationId xmlns:a16="http://schemas.microsoft.com/office/drawing/2014/main" id="{68963004-CD34-E545-8884-C5F105BAA47A}"/>
              </a:ext>
            </a:extLst>
          </p:cNvPr>
          <p:cNvPicPr>
            <a:picLocks noChangeAspect="1"/>
          </p:cNvPicPr>
          <p:nvPr/>
        </p:nvPicPr>
        <p:blipFill rotWithShape="1">
          <a:blip r:embed="rId6">
            <a:duotone>
              <a:schemeClr val="accent1">
                <a:shade val="45000"/>
                <a:satMod val="135000"/>
              </a:schemeClr>
              <a:prstClr val="white"/>
            </a:duotone>
          </a:blip>
          <a:srcRect t="1" r="1536" b="792"/>
          <a:stretch/>
        </p:blipFill>
        <p:spPr>
          <a:xfrm>
            <a:off x="7716615" y="4411262"/>
            <a:ext cx="321966" cy="702017"/>
          </a:xfrm>
          <a:prstGeom prst="rect">
            <a:avLst/>
          </a:prstGeom>
        </p:spPr>
      </p:pic>
      <p:sp>
        <p:nvSpPr>
          <p:cNvPr id="29" name="Rectangle 28">
            <a:extLst>
              <a:ext uri="{FF2B5EF4-FFF2-40B4-BE49-F238E27FC236}">
                <a16:creationId xmlns:a16="http://schemas.microsoft.com/office/drawing/2014/main" id="{036D05D7-14D3-CE4D-8A60-5D585E7EC904}"/>
              </a:ext>
            </a:extLst>
          </p:cNvPr>
          <p:cNvSpPr/>
          <p:nvPr/>
        </p:nvSpPr>
        <p:spPr>
          <a:xfrm>
            <a:off x="7021430" y="999825"/>
            <a:ext cx="1461196" cy="265856"/>
          </a:xfrm>
          <a:prstGeom prst="rect">
            <a:avLst/>
          </a:prstGeom>
        </p:spPr>
        <p:txBody>
          <a:bodyPr wrap="square">
            <a:spAutoFit/>
          </a:bodyPr>
          <a:lstStyle/>
          <a:p>
            <a:pPr lvl="0" defTabSz="622300">
              <a:lnSpc>
                <a:spcPct val="90000"/>
              </a:lnSpc>
              <a:spcBef>
                <a:spcPct val="0"/>
              </a:spcBef>
              <a:spcAft>
                <a:spcPct val="35000"/>
              </a:spcAft>
            </a:pPr>
            <a:r>
              <a:rPr lang="en-US" sz="1200" i="1"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Detailed Workflow</a:t>
            </a:r>
            <a:r>
              <a:rPr lang="en-US" sz="1200"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a:t>
            </a:r>
          </a:p>
        </p:txBody>
      </p:sp>
    </p:spTree>
    <p:extLst>
      <p:ext uri="{BB962C8B-B14F-4D97-AF65-F5344CB8AC3E}">
        <p14:creationId xmlns:p14="http://schemas.microsoft.com/office/powerpoint/2010/main" val="331453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3CC3B27E-935F-FF46-9752-A353D32D6088}"/>
              </a:ext>
            </a:extLst>
          </p:cNvPr>
          <p:cNvCxnSpPr>
            <a:cxnSpLocks/>
          </p:cNvCxnSpPr>
          <p:nvPr/>
        </p:nvCxnSpPr>
        <p:spPr>
          <a:xfrm>
            <a:off x="0" y="730328"/>
            <a:ext cx="3325091" cy="0"/>
          </a:xfrm>
          <a:prstGeom prst="straightConnector1">
            <a:avLst/>
          </a:prstGeom>
          <a:ln>
            <a:tailEnd type="triangle"/>
          </a:ln>
          <a:effectLst>
            <a:outerShdw blurRad="88900" dist="38100" dir="8100000" sx="101000" sy="101000" algn="tr" rotWithShape="0">
              <a:schemeClr val="accent6">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0A85F55-7DA2-4044-AF9B-403DC748E327}"/>
              </a:ext>
            </a:extLst>
          </p:cNvPr>
          <p:cNvSpPr txBox="1"/>
          <p:nvPr/>
        </p:nvSpPr>
        <p:spPr>
          <a:xfrm>
            <a:off x="144222" y="135856"/>
            <a:ext cx="4677160" cy="523220"/>
          </a:xfrm>
          <a:prstGeom prst="rect">
            <a:avLst/>
          </a:prstGeom>
          <a:ln>
            <a:noFill/>
          </a:ln>
        </p:spPr>
        <p:txBody>
          <a:bodyPr vert="horz" wrap="square" lIns="91440" tIns="45720" rIns="91440" bIns="45720" rtlCol="0" anchor="ctr" anchorCtr="1">
            <a:spAutoFit/>
            <a:scene3d>
              <a:camera prst="orthographicFront">
                <a:rot lat="0" lon="0" rev="0"/>
              </a:camera>
              <a:lightRig rig="threePt" dir="t"/>
            </a:scene3d>
          </a:bodyPr>
          <a:lstStyle/>
          <a:p>
            <a:pPr algn="ctr"/>
            <a:r>
              <a:rPr lang="en-US" sz="2800" cap="small" dirty="0">
                <a:ln w="3175" cap="flat" cmpd="sng">
                  <a:noFill/>
                </a:ln>
                <a:solidFill>
                  <a:schemeClr val="accent1">
                    <a:lumMod val="75000"/>
                    <a:alpha val="71000"/>
                  </a:schemeClr>
                </a:solidFill>
                <a:effectLst>
                  <a:outerShdw blurRad="152400" dist="38100" dir="10800000" sx="101000" sy="101000" algn="r" rotWithShape="0">
                    <a:schemeClr val="accent6">
                      <a:lumMod val="75000"/>
                      <a:alpha val="40000"/>
                    </a:schemeClr>
                  </a:outerShdw>
                </a:effectLst>
                <a:latin typeface="News Gothic MT" panose="020B0503020103020203" pitchFamily="34" charset="0"/>
                <a:ea typeface="Microsoft YaHei Light" panose="020B0502040204020203" pitchFamily="34" charset="-122"/>
                <a:cs typeface="Latha" panose="020B0604020202020204" pitchFamily="34" charset="0"/>
              </a:rPr>
              <a:t>Data Pre-Processing:</a:t>
            </a:r>
          </a:p>
        </p:txBody>
      </p:sp>
      <p:sp>
        <p:nvSpPr>
          <p:cNvPr id="4" name="TextBox 3">
            <a:extLst>
              <a:ext uri="{FF2B5EF4-FFF2-40B4-BE49-F238E27FC236}">
                <a16:creationId xmlns:a16="http://schemas.microsoft.com/office/drawing/2014/main" id="{44E25CBA-6958-1646-93ED-C7C194085ECE}"/>
              </a:ext>
            </a:extLst>
          </p:cNvPr>
          <p:cNvSpPr txBox="1"/>
          <p:nvPr/>
        </p:nvSpPr>
        <p:spPr>
          <a:xfrm>
            <a:off x="10099343" y="1678675"/>
            <a:ext cx="0" cy="0"/>
          </a:xfrm>
          <a:prstGeom prst="rect">
            <a:avLst/>
          </a:prstGeom>
          <a:ln>
            <a:noFill/>
          </a:ln>
        </p:spPr>
        <p:txBody>
          <a:bodyPr vert="horz" wrap="none" lIns="91440" tIns="45720" rIns="91440" bIns="45720" rtlCol="0" anchor="ctr" anchorCtr="1">
            <a:normAutofit fontScale="25000" lnSpcReduction="20000"/>
            <a:scene3d>
              <a:camera prst="orthographicFront">
                <a:rot lat="0" lon="0" rev="0"/>
              </a:camera>
              <a:lightRig rig="threePt" dir="t"/>
            </a:scene3d>
          </a:bodyPr>
          <a:lstStyle/>
          <a:p>
            <a:pPr algn="ctr"/>
            <a:endParaRPr lang="en-US" sz="3600" cap="small" dirty="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endParaRPr>
          </a:p>
        </p:txBody>
      </p:sp>
      <p:sp>
        <p:nvSpPr>
          <p:cNvPr id="7" name="Freeform 6">
            <a:extLst>
              <a:ext uri="{FF2B5EF4-FFF2-40B4-BE49-F238E27FC236}">
                <a16:creationId xmlns:a16="http://schemas.microsoft.com/office/drawing/2014/main" id="{18F2A68C-82CC-A34B-BE3C-3B5989F511AC}"/>
              </a:ext>
            </a:extLst>
          </p:cNvPr>
          <p:cNvSpPr/>
          <p:nvPr/>
        </p:nvSpPr>
        <p:spPr>
          <a:xfrm>
            <a:off x="415829" y="1150623"/>
            <a:ext cx="2681096" cy="720766"/>
          </a:xfrm>
          <a:custGeom>
            <a:avLst/>
            <a:gdLst>
              <a:gd name="connsiteX0" fmla="*/ 0 w 2729914"/>
              <a:gd name="connsiteY0" fmla="*/ 0 h 576949"/>
              <a:gd name="connsiteX1" fmla="*/ 2729914 w 2729914"/>
              <a:gd name="connsiteY1" fmla="*/ 0 h 576949"/>
              <a:gd name="connsiteX2" fmla="*/ 2729914 w 2729914"/>
              <a:gd name="connsiteY2" fmla="*/ 576949 h 576949"/>
              <a:gd name="connsiteX3" fmla="*/ 0 w 2729914"/>
              <a:gd name="connsiteY3" fmla="*/ 576949 h 576949"/>
              <a:gd name="connsiteX4" fmla="*/ 0 w 2729914"/>
              <a:gd name="connsiteY4" fmla="*/ 0 h 576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914" h="576949">
                <a:moveTo>
                  <a:pt x="0" y="0"/>
                </a:moveTo>
                <a:lnTo>
                  <a:pt x="2729914" y="0"/>
                </a:lnTo>
                <a:lnTo>
                  <a:pt x="2729914" y="576949"/>
                </a:lnTo>
                <a:lnTo>
                  <a:pt x="0" y="576949"/>
                </a:lnTo>
                <a:lnTo>
                  <a:pt x="0" y="0"/>
                </a:lnTo>
                <a:close/>
              </a:path>
            </a:pathLst>
          </a:custGeom>
          <a:gradFill flip="none" rotWithShape="1">
            <a:gsLst>
              <a:gs pos="0">
                <a:schemeClr val="accent1">
                  <a:lumMod val="60000"/>
                  <a:lumOff val="40000"/>
                </a:schemeClr>
              </a:gs>
              <a:gs pos="44000">
                <a:schemeClr val="accent5">
                  <a:lumMod val="20000"/>
                  <a:lumOff val="80000"/>
                </a:schemeClr>
              </a:gs>
              <a:gs pos="100000">
                <a:schemeClr val="accent5">
                  <a:lumMod val="20000"/>
                  <a:lumOff val="80000"/>
                </a:schemeClr>
              </a:gs>
            </a:gsLst>
            <a:lin ang="18900000" scaled="1"/>
            <a:tileRect/>
          </a:gradFill>
          <a:ln w="3175" cmpd="sng">
            <a:noFill/>
            <a:bevel/>
          </a:ln>
          <a:scene3d>
            <a:camera prst="orthographicFront"/>
            <a:lightRig rig="threePt" dir="t"/>
          </a:scene3d>
          <a:sp3d extrusionH="76200" contourW="12700" prstMaterial="plastic">
            <a:extrusionClr>
              <a:schemeClr val="accent1">
                <a:lumMod val="40000"/>
                <a:lumOff val="60000"/>
              </a:schemeClr>
            </a:extrusionClr>
            <a:contourClr>
              <a:schemeClr val="tx2">
                <a:lumMod val="60000"/>
                <a:lumOff val="40000"/>
              </a:schemeClr>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19050" rIns="28575" bIns="19050" numCol="1" spcCol="1270" anchor="ctr" anchorCtr="0">
            <a:noAutofit/>
          </a:bodyPr>
          <a:lstStyle/>
          <a:p>
            <a:pPr marL="0" lvl="0" indent="0" algn="ctr" defTabSz="680085">
              <a:lnSpc>
                <a:spcPct val="90000"/>
              </a:lnSpc>
              <a:spcBef>
                <a:spcPct val="0"/>
              </a:spcBef>
              <a:spcAft>
                <a:spcPct val="35000"/>
              </a:spcAft>
              <a:buNone/>
            </a:pPr>
            <a:r>
              <a:rPr lang="en-US" b="1" kern="1200" cap="small" dirty="0">
                <a:solidFill>
                  <a:schemeClr val="accent1">
                    <a:lumMod val="75000"/>
                  </a:schemeClr>
                </a:solidFill>
                <a:effectLst>
                  <a:outerShdw blurRad="50800" dist="38100" dir="8100000" algn="tr" rotWithShape="0">
                    <a:schemeClr val="accent6">
                      <a:lumMod val="50000"/>
                      <a:alpha val="41000"/>
                    </a:schemeClr>
                  </a:outerShdw>
                </a:effectLst>
                <a:latin typeface="News Gothic MT" panose="020B0503020103020203" pitchFamily="34" charset="0"/>
              </a:rPr>
              <a:t>Splitting Train/Test Data:</a:t>
            </a:r>
          </a:p>
        </p:txBody>
      </p:sp>
      <p:sp>
        <p:nvSpPr>
          <p:cNvPr id="9" name="Freeform 8">
            <a:extLst>
              <a:ext uri="{FF2B5EF4-FFF2-40B4-BE49-F238E27FC236}">
                <a16:creationId xmlns:a16="http://schemas.microsoft.com/office/drawing/2014/main" id="{70D06356-9639-6E43-AC69-64048700AFB6}"/>
              </a:ext>
            </a:extLst>
          </p:cNvPr>
          <p:cNvSpPr/>
          <p:nvPr/>
        </p:nvSpPr>
        <p:spPr>
          <a:xfrm>
            <a:off x="685959" y="2026990"/>
            <a:ext cx="2493420" cy="828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Prevents over-fitting.</a:t>
            </a:r>
          </a:p>
        </p:txBody>
      </p:sp>
      <p:sp>
        <p:nvSpPr>
          <p:cNvPr id="11" name="Freeform 10">
            <a:extLst>
              <a:ext uri="{FF2B5EF4-FFF2-40B4-BE49-F238E27FC236}">
                <a16:creationId xmlns:a16="http://schemas.microsoft.com/office/drawing/2014/main" id="{FFAD0D30-35CE-0B4C-8F0C-324A395BF20E}"/>
              </a:ext>
            </a:extLst>
          </p:cNvPr>
          <p:cNvSpPr/>
          <p:nvPr/>
        </p:nvSpPr>
        <p:spPr>
          <a:xfrm>
            <a:off x="675798" y="2835354"/>
            <a:ext cx="2493420" cy="828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Provides realistic and reliable scoring.</a:t>
            </a:r>
          </a:p>
        </p:txBody>
      </p:sp>
      <p:sp>
        <p:nvSpPr>
          <p:cNvPr id="13" name="Freeform 12">
            <a:extLst>
              <a:ext uri="{FF2B5EF4-FFF2-40B4-BE49-F238E27FC236}">
                <a16:creationId xmlns:a16="http://schemas.microsoft.com/office/drawing/2014/main" id="{76642691-CCAF-CE46-90F2-B85FD9FA5A64}"/>
              </a:ext>
            </a:extLst>
          </p:cNvPr>
          <p:cNvSpPr/>
          <p:nvPr/>
        </p:nvSpPr>
        <p:spPr>
          <a:xfrm>
            <a:off x="674106" y="3674246"/>
            <a:ext cx="2493420" cy="828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Produces safer models for implementation.</a:t>
            </a:r>
          </a:p>
        </p:txBody>
      </p:sp>
      <p:sp>
        <p:nvSpPr>
          <p:cNvPr id="15" name="Cube 14">
            <a:extLst>
              <a:ext uri="{FF2B5EF4-FFF2-40B4-BE49-F238E27FC236}">
                <a16:creationId xmlns:a16="http://schemas.microsoft.com/office/drawing/2014/main" id="{2A60EF51-A9BB-4B45-A9DA-B0640CD292FD}"/>
              </a:ext>
            </a:extLst>
          </p:cNvPr>
          <p:cNvSpPr/>
          <p:nvPr/>
        </p:nvSpPr>
        <p:spPr>
          <a:xfrm>
            <a:off x="415829" y="2362341"/>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Cube 15">
            <a:extLst>
              <a:ext uri="{FF2B5EF4-FFF2-40B4-BE49-F238E27FC236}">
                <a16:creationId xmlns:a16="http://schemas.microsoft.com/office/drawing/2014/main" id="{9416A659-7229-1145-9C02-78BE44A2C600}"/>
              </a:ext>
            </a:extLst>
          </p:cNvPr>
          <p:cNvSpPr/>
          <p:nvPr/>
        </p:nvSpPr>
        <p:spPr>
          <a:xfrm>
            <a:off x="415829" y="3170705"/>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Cube 16">
            <a:extLst>
              <a:ext uri="{FF2B5EF4-FFF2-40B4-BE49-F238E27FC236}">
                <a16:creationId xmlns:a16="http://schemas.microsoft.com/office/drawing/2014/main" id="{FB18F7DB-ADFA-374E-A4D3-D1585A270452}"/>
              </a:ext>
            </a:extLst>
          </p:cNvPr>
          <p:cNvSpPr/>
          <p:nvPr/>
        </p:nvSpPr>
        <p:spPr>
          <a:xfrm>
            <a:off x="415829" y="4009597"/>
            <a:ext cx="206856" cy="186021"/>
          </a:xfrm>
          <a:prstGeom prst="cub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Freeform 17">
            <a:extLst>
              <a:ext uri="{FF2B5EF4-FFF2-40B4-BE49-F238E27FC236}">
                <a16:creationId xmlns:a16="http://schemas.microsoft.com/office/drawing/2014/main" id="{16AF0BE1-A271-864B-B6EE-5E1DA0C72812}"/>
              </a:ext>
            </a:extLst>
          </p:cNvPr>
          <p:cNvSpPr/>
          <p:nvPr/>
        </p:nvSpPr>
        <p:spPr>
          <a:xfrm>
            <a:off x="674106" y="4513138"/>
            <a:ext cx="2493420" cy="828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20" name="Freeform 19">
            <a:extLst>
              <a:ext uri="{FF2B5EF4-FFF2-40B4-BE49-F238E27FC236}">
                <a16:creationId xmlns:a16="http://schemas.microsoft.com/office/drawing/2014/main" id="{C426E557-5A8A-5F4A-A2C2-6AA1A64390E0}"/>
              </a:ext>
            </a:extLst>
          </p:cNvPr>
          <p:cNvSpPr/>
          <p:nvPr/>
        </p:nvSpPr>
        <p:spPr>
          <a:xfrm>
            <a:off x="685959" y="4527425"/>
            <a:ext cx="2544841" cy="828148"/>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Leakage Prevention: Split before further manipulation to maintain data-integrity.</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sp>
        <p:nvSpPr>
          <p:cNvPr id="23" name="Cube 22">
            <a:extLst>
              <a:ext uri="{FF2B5EF4-FFF2-40B4-BE49-F238E27FC236}">
                <a16:creationId xmlns:a16="http://schemas.microsoft.com/office/drawing/2014/main" id="{F3DBCA3A-4F81-3D4C-BE4F-5C7D7021E08B}"/>
              </a:ext>
            </a:extLst>
          </p:cNvPr>
          <p:cNvSpPr/>
          <p:nvPr/>
        </p:nvSpPr>
        <p:spPr>
          <a:xfrm>
            <a:off x="443582" y="4848489"/>
            <a:ext cx="206856" cy="186021"/>
          </a:xfrm>
          <a:prstGeom prst="cube">
            <a:avLst/>
          </a:prstGeom>
          <a:gradFill>
            <a:gsLst>
              <a:gs pos="0">
                <a:schemeClr val="accent6">
                  <a:lumMod val="60000"/>
                  <a:lumOff val="40000"/>
                </a:schemeClr>
              </a:gs>
              <a:gs pos="62000">
                <a:schemeClr val="accent6">
                  <a:lumMod val="75000"/>
                </a:schemeClr>
              </a:gs>
              <a:gs pos="100000">
                <a:schemeClr val="accent1">
                  <a:lumMod val="30000"/>
                  <a:lumOff val="70000"/>
                </a:schemeClr>
              </a:gs>
            </a:gsLst>
            <a:lin ang="5400000" scaled="1"/>
          </a:gradFill>
          <a:effectLst>
            <a:outerShdw blurRad="76200" dist="12700" dir="8100000" sx="101000" sy="101000" kx="800400" algn="br" rotWithShape="0">
              <a:schemeClr val="accent6">
                <a:lumMod val="75000"/>
                <a:alpha val="20000"/>
              </a:schemeClr>
            </a:outerShdw>
          </a:effectLst>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pic>
        <p:nvPicPr>
          <p:cNvPr id="6" name="Picture 5">
            <a:extLst>
              <a:ext uri="{FF2B5EF4-FFF2-40B4-BE49-F238E27FC236}">
                <a16:creationId xmlns:a16="http://schemas.microsoft.com/office/drawing/2014/main" id="{DEF56A3D-D0C9-E349-B80D-71DED9FB4A3C}"/>
              </a:ext>
            </a:extLst>
          </p:cNvPr>
          <p:cNvPicPr>
            <a:picLocks noChangeAspect="1"/>
          </p:cNvPicPr>
          <p:nvPr/>
        </p:nvPicPr>
        <p:blipFill>
          <a:blip r:embed="rId2"/>
          <a:stretch>
            <a:fillRect/>
          </a:stretch>
        </p:blipFill>
        <p:spPr>
          <a:xfrm>
            <a:off x="6244746" y="3768971"/>
            <a:ext cx="2346325" cy="942720"/>
          </a:xfrm>
          <a:prstGeom prst="rect">
            <a:avLst/>
          </a:prstGeom>
          <a:ln w="22225" cmpd="thickThin">
            <a:solidFill>
              <a:schemeClr val="accent1">
                <a:lumMod val="75000"/>
                <a:alpha val="78000"/>
              </a:schemeClr>
            </a:solidFill>
          </a:ln>
        </p:spPr>
      </p:pic>
      <p:pic>
        <p:nvPicPr>
          <p:cNvPr id="24" name="Picture 23">
            <a:extLst>
              <a:ext uri="{FF2B5EF4-FFF2-40B4-BE49-F238E27FC236}">
                <a16:creationId xmlns:a16="http://schemas.microsoft.com/office/drawing/2014/main" id="{C69323A8-7E7D-5546-B37A-2AE30965EBC6}"/>
              </a:ext>
            </a:extLst>
          </p:cNvPr>
          <p:cNvPicPr>
            <a:picLocks noChangeAspect="1"/>
          </p:cNvPicPr>
          <p:nvPr/>
        </p:nvPicPr>
        <p:blipFill>
          <a:blip r:embed="rId3"/>
          <a:stretch>
            <a:fillRect/>
          </a:stretch>
        </p:blipFill>
        <p:spPr>
          <a:xfrm>
            <a:off x="4006920" y="1724378"/>
            <a:ext cx="7134081" cy="1321524"/>
          </a:xfrm>
          <a:prstGeom prst="rect">
            <a:avLst/>
          </a:prstGeom>
          <a:ln w="22225" cmpd="thickThin">
            <a:solidFill>
              <a:schemeClr val="accent1">
                <a:lumMod val="75000"/>
                <a:alpha val="78000"/>
              </a:schemeClr>
            </a:solidFill>
          </a:ln>
        </p:spPr>
      </p:pic>
      <p:grpSp>
        <p:nvGrpSpPr>
          <p:cNvPr id="26" name="Group 25">
            <a:extLst>
              <a:ext uri="{FF2B5EF4-FFF2-40B4-BE49-F238E27FC236}">
                <a16:creationId xmlns:a16="http://schemas.microsoft.com/office/drawing/2014/main" id="{367BD4F4-BC02-E541-91C9-2978613834E0}"/>
              </a:ext>
            </a:extLst>
          </p:cNvPr>
          <p:cNvGrpSpPr/>
          <p:nvPr/>
        </p:nvGrpSpPr>
        <p:grpSpPr>
          <a:xfrm>
            <a:off x="5002876" y="5434760"/>
            <a:ext cx="4830064" cy="1256441"/>
            <a:chOff x="5256911" y="5601558"/>
            <a:chExt cx="4830064" cy="1256441"/>
          </a:xfrm>
          <a:effectLst/>
        </p:grpSpPr>
        <p:pic>
          <p:nvPicPr>
            <p:cNvPr id="27" name="Picture 26">
              <a:extLst>
                <a:ext uri="{FF2B5EF4-FFF2-40B4-BE49-F238E27FC236}">
                  <a16:creationId xmlns:a16="http://schemas.microsoft.com/office/drawing/2014/main" id="{C6C6687B-93B3-8F44-B4B4-01CEC14117A5}"/>
                </a:ext>
              </a:extLst>
            </p:cNvPr>
            <p:cNvPicPr>
              <a:picLocks noChangeAspect="1"/>
            </p:cNvPicPr>
            <p:nvPr/>
          </p:nvPicPr>
          <p:blipFill>
            <a:blip r:embed="rId4">
              <a:duotone>
                <a:schemeClr val="accent1">
                  <a:shade val="45000"/>
                  <a:satMod val="135000"/>
                </a:schemeClr>
                <a:prstClr val="white"/>
              </a:duotone>
            </a:blip>
            <a:stretch>
              <a:fillRect/>
            </a:stretch>
          </p:blipFill>
          <p:spPr>
            <a:xfrm>
              <a:off x="5256911" y="5779094"/>
              <a:ext cx="472393" cy="424415"/>
            </a:xfrm>
            <a:prstGeom prst="rect">
              <a:avLst/>
            </a:prstGeom>
            <a:effectLst/>
          </p:spPr>
        </p:pic>
        <p:sp>
          <p:nvSpPr>
            <p:cNvPr id="28" name="Freeform 27">
              <a:extLst>
                <a:ext uri="{FF2B5EF4-FFF2-40B4-BE49-F238E27FC236}">
                  <a16:creationId xmlns:a16="http://schemas.microsoft.com/office/drawing/2014/main" id="{6E810EC5-B59E-3C44-92E8-3FCB0A77A648}"/>
                </a:ext>
              </a:extLst>
            </p:cNvPr>
            <p:cNvSpPr/>
            <p:nvPr/>
          </p:nvSpPr>
          <p:spPr>
            <a:xfrm>
              <a:off x="5886466" y="5601558"/>
              <a:ext cx="4200509" cy="1256441"/>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Data Variable: ‘</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X_train</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X_test</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Y_train</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r>
                <a:rPr lang="en-US" sz="1400" i="1" dirty="0" err="1">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Y_test</a:t>
              </a:r>
              <a:r>
                <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Workflow Stage: Pre-Processing</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Sub-Stage: Splitting training/test sets.</a:t>
              </a:r>
            </a:p>
            <a:p>
              <a:pPr marL="285750" lvl="0" indent="-285750" defTabSz="622300">
                <a:lnSpc>
                  <a:spcPct val="90000"/>
                </a:lnSpc>
                <a:spcBef>
                  <a:spcPct val="0"/>
                </a:spcBef>
                <a:spcAft>
                  <a:spcPct val="35000"/>
                </a:spcAft>
                <a:buFont typeface="Arial" panose="020B0604020202020204" pitchFamily="34" charset="0"/>
                <a:buChar char="•"/>
              </a:pP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Train-Size: 9941/3314 Observations x 20 Features</a:t>
              </a:r>
              <a:endParaRPr lang="en-US" sz="1400" i="1"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grpSp>
      <p:pic>
        <p:nvPicPr>
          <p:cNvPr id="21" name="Picture 20">
            <a:extLst>
              <a:ext uri="{FF2B5EF4-FFF2-40B4-BE49-F238E27FC236}">
                <a16:creationId xmlns:a16="http://schemas.microsoft.com/office/drawing/2014/main" id="{0FA7609E-6271-C54A-B050-D17B45456652}"/>
              </a:ext>
            </a:extLst>
          </p:cNvPr>
          <p:cNvPicPr>
            <a:picLocks noChangeAspect="1"/>
          </p:cNvPicPr>
          <p:nvPr/>
        </p:nvPicPr>
        <p:blipFill rotWithShape="1">
          <a:blip r:embed="rId5">
            <a:duotone>
              <a:schemeClr val="accent1">
                <a:shade val="45000"/>
                <a:satMod val="135000"/>
              </a:schemeClr>
              <a:prstClr val="white"/>
            </a:duotone>
          </a:blip>
          <a:srcRect t="1" r="1536" b="792"/>
          <a:stretch/>
        </p:blipFill>
        <p:spPr>
          <a:xfrm>
            <a:off x="7302514" y="3105391"/>
            <a:ext cx="238791" cy="520661"/>
          </a:xfrm>
          <a:prstGeom prst="rect">
            <a:avLst/>
          </a:prstGeom>
        </p:spPr>
      </p:pic>
      <p:pic>
        <p:nvPicPr>
          <p:cNvPr id="25" name="Picture 24">
            <a:extLst>
              <a:ext uri="{FF2B5EF4-FFF2-40B4-BE49-F238E27FC236}">
                <a16:creationId xmlns:a16="http://schemas.microsoft.com/office/drawing/2014/main" id="{2D54F1FF-419A-CC40-BABA-64179761FBEB}"/>
              </a:ext>
            </a:extLst>
          </p:cNvPr>
          <p:cNvPicPr>
            <a:picLocks noChangeAspect="1"/>
          </p:cNvPicPr>
          <p:nvPr/>
        </p:nvPicPr>
        <p:blipFill>
          <a:blip r:embed="rId6">
            <a:duotone>
              <a:schemeClr val="accent1">
                <a:shade val="45000"/>
                <a:satMod val="135000"/>
              </a:schemeClr>
              <a:prstClr val="white"/>
            </a:duotone>
          </a:blip>
          <a:stretch>
            <a:fillRect/>
          </a:stretch>
        </p:blipFill>
        <p:spPr>
          <a:xfrm rot="3892028">
            <a:off x="7230493" y="4848723"/>
            <a:ext cx="396324" cy="357971"/>
          </a:xfrm>
          <a:prstGeom prst="rect">
            <a:avLst/>
          </a:prstGeom>
        </p:spPr>
      </p:pic>
      <p:sp>
        <p:nvSpPr>
          <p:cNvPr id="30" name="Freeform 29">
            <a:extLst>
              <a:ext uri="{FF2B5EF4-FFF2-40B4-BE49-F238E27FC236}">
                <a16:creationId xmlns:a16="http://schemas.microsoft.com/office/drawing/2014/main" id="{B9027E56-1DA9-0C40-8DCF-FD3234CE0A0A}"/>
              </a:ext>
            </a:extLst>
          </p:cNvPr>
          <p:cNvSpPr/>
          <p:nvPr/>
        </p:nvSpPr>
        <p:spPr>
          <a:xfrm>
            <a:off x="859238" y="5292390"/>
            <a:ext cx="2544841" cy="1397823"/>
          </a:xfrm>
          <a:custGeom>
            <a:avLst/>
            <a:gdLst>
              <a:gd name="connsiteX0" fmla="*/ 0 w 2538820"/>
              <a:gd name="connsiteY0" fmla="*/ 0 h 467469"/>
              <a:gd name="connsiteX1" fmla="*/ 2538820 w 2538820"/>
              <a:gd name="connsiteY1" fmla="*/ 0 h 467469"/>
              <a:gd name="connsiteX2" fmla="*/ 2538820 w 2538820"/>
              <a:gd name="connsiteY2" fmla="*/ 467469 h 467469"/>
              <a:gd name="connsiteX3" fmla="*/ 0 w 2538820"/>
              <a:gd name="connsiteY3" fmla="*/ 467469 h 467469"/>
              <a:gd name="connsiteX4" fmla="*/ 0 w 2538820"/>
              <a:gd name="connsiteY4" fmla="*/ 0 h 46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820" h="467469">
                <a:moveTo>
                  <a:pt x="0" y="0"/>
                </a:moveTo>
                <a:lnTo>
                  <a:pt x="2538820" y="0"/>
                </a:lnTo>
                <a:lnTo>
                  <a:pt x="2538820" y="467469"/>
                </a:lnTo>
                <a:lnTo>
                  <a:pt x="0" y="46746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 i.e.: Any groupings</a:t>
            </a:r>
            <a:r>
              <a:rPr lang="en-US" sz="14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rPr>
              <a:t>/null-removals, etc. will be contained within each subset of data.  This prevents data removal from leaving traces of its removal in another subset.</a:t>
            </a:r>
            <a:endParaRPr lang="en-US" sz="1400" kern="1200" dirty="0">
              <a:solidFill>
                <a:schemeClr val="accent1">
                  <a:lumMod val="75000"/>
                </a:schemeClr>
              </a:solidFill>
              <a:effectLst>
                <a:outerShdw blurRad="50800" dist="38100" dir="8100000" algn="tr" rotWithShape="0">
                  <a:schemeClr val="accent6">
                    <a:lumMod val="60000"/>
                    <a:lumOff val="40000"/>
                    <a:alpha val="40000"/>
                  </a:schemeClr>
                </a:outerShdw>
              </a:effectLst>
              <a:latin typeface="News Gothic MT" panose="020B0503020103020203" pitchFamily="34" charset="0"/>
            </a:endParaRPr>
          </a:p>
        </p:txBody>
      </p:sp>
      <p:pic>
        <p:nvPicPr>
          <p:cNvPr id="31" name="Picture 30">
            <a:extLst>
              <a:ext uri="{FF2B5EF4-FFF2-40B4-BE49-F238E27FC236}">
                <a16:creationId xmlns:a16="http://schemas.microsoft.com/office/drawing/2014/main" id="{C17B5B98-0C8F-594C-AF51-AC59268CC874}"/>
              </a:ext>
            </a:extLst>
          </p:cNvPr>
          <p:cNvPicPr>
            <a:picLocks noChangeAspect="1"/>
          </p:cNvPicPr>
          <p:nvPr/>
        </p:nvPicPr>
        <p:blipFill>
          <a:blip r:embed="rId4">
            <a:duotone>
              <a:schemeClr val="accent1">
                <a:shade val="45000"/>
                <a:satMod val="135000"/>
              </a:schemeClr>
              <a:prstClr val="white"/>
            </a:duotone>
          </a:blip>
          <a:stretch>
            <a:fillRect/>
          </a:stretch>
        </p:blipFill>
        <p:spPr>
          <a:xfrm>
            <a:off x="6244746" y="1011940"/>
            <a:ext cx="472393" cy="424415"/>
          </a:xfrm>
          <a:prstGeom prst="rect">
            <a:avLst/>
          </a:prstGeom>
          <a:effectLst/>
        </p:spPr>
      </p:pic>
      <p:sp>
        <p:nvSpPr>
          <p:cNvPr id="32" name="Rectangle 31">
            <a:extLst>
              <a:ext uri="{FF2B5EF4-FFF2-40B4-BE49-F238E27FC236}">
                <a16:creationId xmlns:a16="http://schemas.microsoft.com/office/drawing/2014/main" id="{3BA4B858-A703-0743-A547-423F78A0ED03}"/>
              </a:ext>
            </a:extLst>
          </p:cNvPr>
          <p:cNvSpPr/>
          <p:nvPr/>
        </p:nvSpPr>
        <p:spPr>
          <a:xfrm>
            <a:off x="6717139" y="1109867"/>
            <a:ext cx="1461196" cy="265856"/>
          </a:xfrm>
          <a:prstGeom prst="rect">
            <a:avLst/>
          </a:prstGeom>
        </p:spPr>
        <p:txBody>
          <a:bodyPr wrap="square">
            <a:spAutoFit/>
          </a:bodyPr>
          <a:lstStyle/>
          <a:p>
            <a:pPr lvl="0" defTabSz="622300">
              <a:lnSpc>
                <a:spcPct val="90000"/>
              </a:lnSpc>
              <a:spcBef>
                <a:spcPct val="0"/>
              </a:spcBef>
              <a:spcAft>
                <a:spcPct val="35000"/>
              </a:spcAft>
            </a:pPr>
            <a:r>
              <a:rPr lang="en-US" sz="1200" i="1"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Detailed Workflow</a:t>
            </a:r>
            <a:r>
              <a:rPr lang="en-US" sz="1200" u="sng" dirty="0">
                <a:solidFill>
                  <a:srgbClr val="4472C4">
                    <a:lumMod val="75000"/>
                  </a:srgbClr>
                </a:solidFill>
                <a:effectLst>
                  <a:outerShdw blurRad="50800" dist="38100" dir="8100000" algn="tr" rotWithShape="0">
                    <a:srgbClr val="70AD47">
                      <a:lumMod val="60000"/>
                      <a:lumOff val="40000"/>
                      <a:alpha val="40000"/>
                    </a:srgbClr>
                  </a:outerShdw>
                </a:effectLst>
                <a:latin typeface="News Gothic MT" panose="020B0503020103020203" pitchFamily="34" charset="0"/>
              </a:rPr>
              <a:t>:</a:t>
            </a:r>
          </a:p>
        </p:txBody>
      </p:sp>
    </p:spTree>
    <p:extLst>
      <p:ext uri="{BB962C8B-B14F-4D97-AF65-F5344CB8AC3E}">
        <p14:creationId xmlns:p14="http://schemas.microsoft.com/office/powerpoint/2010/main" val="103916546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nchor="ctr" anchorCtr="1">
        <a:normAutofit/>
        <a:scene3d>
          <a:camera prst="orthographicFront">
            <a:rot lat="0" lon="0" rev="0"/>
          </a:camera>
          <a:lightRig rig="threePt" dir="t"/>
        </a:scene3d>
      </a:bodyPr>
      <a:lstStyle>
        <a:defPPr algn="ctr">
          <a:defRPr sz="3600" cap="small" dirty="0" smtClean="0">
            <a:ln w="12700" cap="flat" cmpd="sng">
              <a:solidFill>
                <a:schemeClr val="tx1">
                  <a:alpha val="84000"/>
                </a:schemeClr>
              </a:solidFill>
            </a:ln>
            <a:solidFill>
              <a:schemeClr val="accent2">
                <a:lumMod val="50000"/>
                <a:alpha val="71000"/>
              </a:schemeClr>
            </a:solidFill>
            <a:effectLst>
              <a:outerShdw blurRad="60007" dist="310007" dir="7680000" sy="30000" kx="1300200" algn="ctr" rotWithShape="0">
                <a:prstClr val="black">
                  <a:alpha val="32000"/>
                </a:prstClr>
              </a:outerShdw>
            </a:effectLst>
            <a:latin typeface="News Gothic MT" panose="020B0503020103020203" pitchFamily="34" charset="0"/>
            <a:ea typeface="Microsoft YaHei Light" panose="020B0502040204020203" pitchFamily="34" charset="-122"/>
            <a:cs typeface="Latha"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B326015-74BA-B143-8798-1055CA183917}">
  <we:reference id="wa104380862" version="1.3.2.0" store="en-US" storeType="OMEX"/>
  <we:alternateReferences>
    <we:reference id="wa104380862" version="1.3.2.0" store="WA10438086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18476</TotalTime>
  <Words>2579</Words>
  <Application>Microsoft Macintosh PowerPoint</Application>
  <PresentationFormat>Widescreen</PresentationFormat>
  <Paragraphs>415</Paragraphs>
  <Slides>21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Microsoft YaHei Light</vt:lpstr>
      <vt:lpstr>Arial</vt:lpstr>
      <vt:lpstr>Calibri</vt:lpstr>
      <vt:lpstr>Calibri Light</vt:lpstr>
      <vt:lpstr>Helvetica Neue</vt:lpstr>
      <vt:lpstr>Latha</vt:lpstr>
      <vt:lpstr>News Gothic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Green</dc:creator>
  <cp:lastModifiedBy>Rebecca Green</cp:lastModifiedBy>
  <cp:revision>217</cp:revision>
  <dcterms:created xsi:type="dcterms:W3CDTF">2018-11-07T03:54:23Z</dcterms:created>
  <dcterms:modified xsi:type="dcterms:W3CDTF">2018-11-28T04:18:14Z</dcterms:modified>
</cp:coreProperties>
</file>